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66" r:id="rId4"/>
    <p:sldId id="270" r:id="rId5"/>
    <p:sldId id="271" r:id="rId6"/>
    <p:sldId id="257" r:id="rId7"/>
    <p:sldId id="272" r:id="rId8"/>
    <p:sldId id="274" r:id="rId9"/>
    <p:sldId id="273" r:id="rId10"/>
    <p:sldId id="275" r:id="rId11"/>
    <p:sldId id="276" r:id="rId12"/>
    <p:sldId id="277" r:id="rId13"/>
    <p:sldId id="278" r:id="rId14"/>
    <p:sldId id="279" r:id="rId15"/>
    <p:sldId id="281" r:id="rId16"/>
    <p:sldId id="285" r:id="rId17"/>
    <p:sldId id="286" r:id="rId18"/>
    <p:sldId id="287" r:id="rId19"/>
    <p:sldId id="280" r:id="rId20"/>
    <p:sldId id="297" r:id="rId21"/>
    <p:sldId id="284" r:id="rId22"/>
    <p:sldId id="258" r:id="rId23"/>
    <p:sldId id="282" r:id="rId24"/>
    <p:sldId id="288" r:id="rId25"/>
    <p:sldId id="289" r:id="rId26"/>
    <p:sldId id="290" r:id="rId27"/>
    <p:sldId id="291" r:id="rId28"/>
    <p:sldId id="292" r:id="rId29"/>
    <p:sldId id="293" r:id="rId30"/>
    <p:sldId id="294" r:id="rId31"/>
    <p:sldId id="295" r:id="rId32"/>
    <p:sldId id="296" r:id="rId33"/>
    <p:sldId id="268" r:id="rId34"/>
    <p:sldId id="259" r:id="rId35"/>
    <p:sldId id="298" r:id="rId3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40" d="100"/>
          <a:sy n="40" d="100"/>
        </p:scale>
        <p:origin x="10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CO"/>
          </a:p>
        </p:txBody>
      </p:sp>
      <p:sp>
        <p:nvSpPr>
          <p:cNvPr id="4" name="Marcador de fecha 3"/>
          <p:cNvSpPr>
            <a:spLocks noGrp="1"/>
          </p:cNvSpPr>
          <p:nvPr>
            <p:ph type="dt" sz="half" idx="10"/>
          </p:nvPr>
        </p:nvSpPr>
        <p:spPr/>
        <p:txBody>
          <a:bodyPr/>
          <a:lstStyle/>
          <a:p>
            <a:fld id="{4A1C043F-8E8B-4B8D-A9E3-F0A4793678FC}" type="datetimeFigureOut">
              <a:rPr lang="es-CO" smtClean="0"/>
              <a:t>20/07/2019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BE91A343-EB92-4AD4-B26B-A42AA82616EA}" type="slidenum">
              <a:rPr lang="es-CO" smtClean="0"/>
              <a:t>‹Nº›</a:t>
            </a:fld>
            <a:endParaRPr lang="es-CO"/>
          </a:p>
        </p:txBody>
      </p:sp>
    </p:spTree>
    <p:extLst>
      <p:ext uri="{BB962C8B-B14F-4D97-AF65-F5344CB8AC3E}">
        <p14:creationId xmlns:p14="http://schemas.microsoft.com/office/powerpoint/2010/main" val="4240096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4A1C043F-8E8B-4B8D-A9E3-F0A4793678FC}" type="datetimeFigureOut">
              <a:rPr lang="es-CO" smtClean="0"/>
              <a:t>20/07/2019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BE91A343-EB92-4AD4-B26B-A42AA82616EA}" type="slidenum">
              <a:rPr lang="es-CO" smtClean="0"/>
              <a:t>‹Nº›</a:t>
            </a:fld>
            <a:endParaRPr lang="es-CO"/>
          </a:p>
        </p:txBody>
      </p:sp>
    </p:spTree>
    <p:extLst>
      <p:ext uri="{BB962C8B-B14F-4D97-AF65-F5344CB8AC3E}">
        <p14:creationId xmlns:p14="http://schemas.microsoft.com/office/powerpoint/2010/main" val="2568112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4A1C043F-8E8B-4B8D-A9E3-F0A4793678FC}" type="datetimeFigureOut">
              <a:rPr lang="es-CO" smtClean="0"/>
              <a:t>20/07/2019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BE91A343-EB92-4AD4-B26B-A42AA82616EA}" type="slidenum">
              <a:rPr lang="es-CO" smtClean="0"/>
              <a:t>‹Nº›</a:t>
            </a:fld>
            <a:endParaRPr lang="es-CO"/>
          </a:p>
        </p:txBody>
      </p:sp>
    </p:spTree>
    <p:extLst>
      <p:ext uri="{BB962C8B-B14F-4D97-AF65-F5344CB8AC3E}">
        <p14:creationId xmlns:p14="http://schemas.microsoft.com/office/powerpoint/2010/main" val="4034978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fld id="{4A1C043F-8E8B-4B8D-A9E3-F0A4793678FC}" type="datetimeFigureOut">
              <a:rPr lang="es-CO" smtClean="0"/>
              <a:t>20/07/2019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BE91A343-EB92-4AD4-B26B-A42AA82616EA}" type="slidenum">
              <a:rPr lang="es-CO" smtClean="0"/>
              <a:t>‹Nº›</a:t>
            </a:fld>
            <a:endParaRPr lang="es-CO"/>
          </a:p>
        </p:txBody>
      </p:sp>
    </p:spTree>
    <p:extLst>
      <p:ext uri="{BB962C8B-B14F-4D97-AF65-F5344CB8AC3E}">
        <p14:creationId xmlns:p14="http://schemas.microsoft.com/office/powerpoint/2010/main" val="840204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fld id="{4A1C043F-8E8B-4B8D-A9E3-F0A4793678FC}" type="datetimeFigureOut">
              <a:rPr lang="es-CO" smtClean="0"/>
              <a:t>20/07/2019</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BE91A343-EB92-4AD4-B26B-A42AA82616EA}" type="slidenum">
              <a:rPr lang="es-CO" smtClean="0"/>
              <a:t>‹Nº›</a:t>
            </a:fld>
            <a:endParaRPr lang="es-CO"/>
          </a:p>
        </p:txBody>
      </p:sp>
    </p:spTree>
    <p:extLst>
      <p:ext uri="{BB962C8B-B14F-4D97-AF65-F5344CB8AC3E}">
        <p14:creationId xmlns:p14="http://schemas.microsoft.com/office/powerpoint/2010/main" val="748406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fld id="{4A1C043F-8E8B-4B8D-A9E3-F0A4793678FC}" type="datetimeFigureOut">
              <a:rPr lang="es-CO" smtClean="0"/>
              <a:t>20/07/2019</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BE91A343-EB92-4AD4-B26B-A42AA82616EA}" type="slidenum">
              <a:rPr lang="es-CO" smtClean="0"/>
              <a:t>‹Nº›</a:t>
            </a:fld>
            <a:endParaRPr lang="es-CO"/>
          </a:p>
        </p:txBody>
      </p:sp>
    </p:spTree>
    <p:extLst>
      <p:ext uri="{BB962C8B-B14F-4D97-AF65-F5344CB8AC3E}">
        <p14:creationId xmlns:p14="http://schemas.microsoft.com/office/powerpoint/2010/main" val="634589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A1C043F-8E8B-4B8D-A9E3-F0A4793678FC}" type="datetimeFigureOut">
              <a:rPr lang="es-CO" smtClean="0"/>
              <a:t>20/07/2019</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BE91A343-EB92-4AD4-B26B-A42AA82616EA}" type="slidenum">
              <a:rPr lang="es-CO" smtClean="0"/>
              <a:t>‹Nº›</a:t>
            </a:fld>
            <a:endParaRPr lang="es-CO"/>
          </a:p>
        </p:txBody>
      </p:sp>
    </p:spTree>
    <p:extLst>
      <p:ext uri="{BB962C8B-B14F-4D97-AF65-F5344CB8AC3E}">
        <p14:creationId xmlns:p14="http://schemas.microsoft.com/office/powerpoint/2010/main" val="4006141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4A1C043F-8E8B-4B8D-A9E3-F0A4793678FC}" type="datetimeFigureOut">
              <a:rPr lang="es-CO" smtClean="0"/>
              <a:t>20/07/2019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BE91A343-EB92-4AD4-B26B-A42AA82616EA}" type="slidenum">
              <a:rPr lang="es-CO" smtClean="0"/>
              <a:t>‹Nº›</a:t>
            </a:fld>
            <a:endParaRPr lang="es-CO"/>
          </a:p>
        </p:txBody>
      </p:sp>
    </p:spTree>
    <p:extLst>
      <p:ext uri="{BB962C8B-B14F-4D97-AF65-F5344CB8AC3E}">
        <p14:creationId xmlns:p14="http://schemas.microsoft.com/office/powerpoint/2010/main" val="3692302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4A1C043F-8E8B-4B8D-A9E3-F0A4793678FC}" type="datetimeFigureOut">
              <a:rPr lang="es-CO" smtClean="0"/>
              <a:t>20/07/2019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BE91A343-EB92-4AD4-B26B-A42AA82616EA}" type="slidenum">
              <a:rPr lang="es-CO" smtClean="0"/>
              <a:t>‹Nº›</a:t>
            </a:fld>
            <a:endParaRPr lang="es-CO"/>
          </a:p>
        </p:txBody>
      </p:sp>
    </p:spTree>
    <p:extLst>
      <p:ext uri="{BB962C8B-B14F-4D97-AF65-F5344CB8AC3E}">
        <p14:creationId xmlns:p14="http://schemas.microsoft.com/office/powerpoint/2010/main" val="129874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4A1C043F-8E8B-4B8D-A9E3-F0A4793678FC}" type="datetimeFigureOut">
              <a:rPr lang="es-CO" smtClean="0"/>
              <a:t>20/07/2019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BE91A343-EB92-4AD4-B26B-A42AA82616EA}" type="slidenum">
              <a:rPr lang="es-CO" smtClean="0"/>
              <a:t>‹Nº›</a:t>
            </a:fld>
            <a:endParaRPr lang="es-CO"/>
          </a:p>
        </p:txBody>
      </p:sp>
    </p:spTree>
    <p:extLst>
      <p:ext uri="{BB962C8B-B14F-4D97-AF65-F5344CB8AC3E}">
        <p14:creationId xmlns:p14="http://schemas.microsoft.com/office/powerpoint/2010/main" val="1434478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4A1C043F-8E8B-4B8D-A9E3-F0A4793678FC}" type="datetimeFigureOut">
              <a:rPr lang="es-CO" smtClean="0"/>
              <a:t>20/07/2019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BE91A343-EB92-4AD4-B26B-A42AA82616EA}" type="slidenum">
              <a:rPr lang="es-CO" smtClean="0"/>
              <a:t>‹Nº›</a:t>
            </a:fld>
            <a:endParaRPr lang="es-CO"/>
          </a:p>
        </p:txBody>
      </p:sp>
    </p:spTree>
    <p:extLst>
      <p:ext uri="{BB962C8B-B14F-4D97-AF65-F5344CB8AC3E}">
        <p14:creationId xmlns:p14="http://schemas.microsoft.com/office/powerpoint/2010/main" val="1440305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1C043F-8E8B-4B8D-A9E3-F0A4793678FC}" type="datetimeFigureOut">
              <a:rPr lang="es-CO" smtClean="0"/>
              <a:t>20/07/2019</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91A343-EB92-4AD4-B26B-A42AA82616EA}" type="slidenum">
              <a:rPr lang="es-CO" smtClean="0"/>
              <a:t>‹Nº›</a:t>
            </a:fld>
            <a:endParaRPr lang="es-CO"/>
          </a:p>
        </p:txBody>
      </p:sp>
    </p:spTree>
    <p:extLst>
      <p:ext uri="{BB962C8B-B14F-4D97-AF65-F5344CB8AC3E}">
        <p14:creationId xmlns:p14="http://schemas.microsoft.com/office/powerpoint/2010/main" val="2190803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716506" y="400468"/>
            <a:ext cx="9144000" cy="1428333"/>
          </a:xfrm>
        </p:spPr>
        <p:txBody>
          <a:bodyPr>
            <a:normAutofit fontScale="90000"/>
          </a:bodyPr>
          <a:lstStyle/>
          <a:p>
            <a:r>
              <a:rPr lang="es-CO" dirty="0" smtClean="0"/>
              <a:t>EL ARCA DE NOÉ</a:t>
            </a:r>
            <a:br>
              <a:rPr lang="es-CO" dirty="0" smtClean="0"/>
            </a:br>
            <a:r>
              <a:rPr lang="es-CO" dirty="0" smtClean="0"/>
              <a:t>COMO SIMBOLO DE CRISTO</a:t>
            </a:r>
            <a:endParaRPr lang="es-CO" dirty="0"/>
          </a:p>
        </p:txBody>
      </p:sp>
      <p:sp>
        <p:nvSpPr>
          <p:cNvPr id="3" name="Subtítulo 2"/>
          <p:cNvSpPr>
            <a:spLocks noGrp="1"/>
          </p:cNvSpPr>
          <p:nvPr>
            <p:ph type="subTitle" idx="1"/>
          </p:nvPr>
        </p:nvSpPr>
        <p:spPr>
          <a:xfrm>
            <a:off x="1283368" y="5887452"/>
            <a:ext cx="9144000" cy="637673"/>
          </a:xfrm>
        </p:spPr>
        <p:txBody>
          <a:bodyPr>
            <a:normAutofit/>
          </a:bodyPr>
          <a:lstStyle/>
          <a:p>
            <a:r>
              <a:rPr lang="es-CO" sz="3600" b="1" dirty="0" smtClean="0">
                <a:solidFill>
                  <a:srgbClr val="FF0000"/>
                </a:solidFill>
              </a:rPr>
              <a:t>GE.6:5-19.</a:t>
            </a:r>
            <a:endParaRPr lang="es-CO" sz="3600" b="1" dirty="0">
              <a:solidFill>
                <a:srgbClr val="FF0000"/>
              </a:solidFill>
            </a:endParaRPr>
          </a:p>
        </p:txBody>
      </p:sp>
      <p:pic>
        <p:nvPicPr>
          <p:cNvPr id="4" name="Imagen 3"/>
          <p:cNvPicPr>
            <a:picLocks noChangeAspect="1"/>
          </p:cNvPicPr>
          <p:nvPr/>
        </p:nvPicPr>
        <p:blipFill>
          <a:blip r:embed="rId2"/>
          <a:stretch>
            <a:fillRect/>
          </a:stretch>
        </p:blipFill>
        <p:spPr>
          <a:xfrm>
            <a:off x="2566736" y="2085474"/>
            <a:ext cx="7459579" cy="3545305"/>
          </a:xfrm>
          <a:prstGeom prst="rect">
            <a:avLst/>
          </a:prstGeom>
        </p:spPr>
      </p:pic>
    </p:spTree>
    <p:extLst>
      <p:ext uri="{BB962C8B-B14F-4D97-AF65-F5344CB8AC3E}">
        <p14:creationId xmlns:p14="http://schemas.microsoft.com/office/powerpoint/2010/main" val="828993827"/>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CO" sz="4800" b="1" dirty="0" smtClean="0"/>
              <a:t>Introducción.</a:t>
            </a:r>
            <a:endParaRPr lang="es-CO" sz="4800" b="1" dirty="0"/>
          </a:p>
        </p:txBody>
      </p:sp>
      <p:sp>
        <p:nvSpPr>
          <p:cNvPr id="3" name="Marcador de contenido 2"/>
          <p:cNvSpPr>
            <a:spLocks noGrp="1"/>
          </p:cNvSpPr>
          <p:nvPr>
            <p:ph idx="1"/>
          </p:nvPr>
        </p:nvSpPr>
        <p:spPr>
          <a:xfrm>
            <a:off x="256674" y="1825624"/>
            <a:ext cx="11630526" cy="4847891"/>
          </a:xfrm>
        </p:spPr>
        <p:txBody>
          <a:bodyPr>
            <a:normAutofit lnSpcReduction="10000"/>
          </a:bodyPr>
          <a:lstStyle/>
          <a:p>
            <a:pPr marL="0" indent="0" algn="just">
              <a:buNone/>
            </a:pPr>
            <a:r>
              <a:rPr lang="es-CO" dirty="0" smtClean="0"/>
              <a:t>Para entender el tema del “arca un símbolo de Cristo”, tenemos que saber que fue lo que hiso necesario que Dios ordenara a Noé su construcción, debido a que al Señor Jesús dijo que en el tiempo de su regreso a la tierra, imperaría la misma situación. (Ver  ¿¿¿).</a:t>
            </a:r>
          </a:p>
          <a:p>
            <a:pPr algn="just"/>
            <a:r>
              <a:rPr lang="es-CO" dirty="0" smtClean="0"/>
              <a:t>El texto base para el tema dice: “Vio </a:t>
            </a:r>
            <a:r>
              <a:rPr lang="es-CO" dirty="0"/>
              <a:t>Jehová que la maldad de los hombres era mucha en la tierra, y que todo designio de los pensamientos de su corazón solo era de continuo el mal; 6 y se arrepintió Jehová de haber hecho al hombre en la tierra, y le dolió en su corazón. 7 Por eso dijo Jehová: "Borraré de la faz de la tierra a los hombres que he creado, desde el hombre hasta la bestia, y hasta el reptil y las aves del cielo, pues me arrepiento de haberlos hecho". 8 Pero </a:t>
            </a:r>
            <a:r>
              <a:rPr lang="es-CO" b="1" dirty="0"/>
              <a:t>Noé halló gracia ante los ojos de Jehová</a:t>
            </a:r>
            <a:r>
              <a:rPr lang="es-CO" dirty="0"/>
              <a:t>. 9 Estos son los descendientes de Noé: Noé, hombre justo, era perfecto entre los hombres de su tiempo; caminó Noé con Dios</a:t>
            </a:r>
          </a:p>
        </p:txBody>
      </p:sp>
    </p:spTree>
    <p:extLst>
      <p:ext uri="{BB962C8B-B14F-4D97-AF65-F5344CB8AC3E}">
        <p14:creationId xmlns:p14="http://schemas.microsoft.com/office/powerpoint/2010/main" val="3031919244"/>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8" y="417094"/>
            <a:ext cx="11470106" cy="6440905"/>
          </a:xfrm>
        </p:spPr>
        <p:txBody>
          <a:bodyPr>
            <a:normAutofit lnSpcReduction="10000"/>
          </a:bodyPr>
          <a:lstStyle/>
          <a:p>
            <a:pPr algn="just"/>
            <a:r>
              <a:rPr lang="es-CO" dirty="0" smtClean="0"/>
              <a:t>10 </a:t>
            </a:r>
            <a:r>
              <a:rPr lang="es-CO" dirty="0"/>
              <a:t>Y engendró Noé tres hijos: Sem, Cam y Jafet. </a:t>
            </a:r>
            <a:r>
              <a:rPr lang="es-CO" dirty="0" smtClean="0"/>
              <a:t>11 </a:t>
            </a:r>
            <a:r>
              <a:rPr lang="es-CO" dirty="0"/>
              <a:t>La tierra se corrompió delante de Dios, y estaba la tierra llena de violencia. </a:t>
            </a:r>
            <a:r>
              <a:rPr lang="es-CO" dirty="0" smtClean="0"/>
              <a:t>12 </a:t>
            </a:r>
            <a:r>
              <a:rPr lang="es-CO" dirty="0"/>
              <a:t>Y miró Dios la tierra, y vio que estaba corrompida, porque toda carne había corrompido su camino sobre la tierra. </a:t>
            </a:r>
            <a:r>
              <a:rPr lang="es-CO" dirty="0" smtClean="0"/>
              <a:t>13 </a:t>
            </a:r>
            <a:r>
              <a:rPr lang="es-CO" b="1" dirty="0"/>
              <a:t>Dijo, pues, Dios a Noé</a:t>
            </a:r>
            <a:r>
              <a:rPr lang="es-CO" dirty="0"/>
              <a:t>: "He decidido el fin de todo ser, porque la tierra está llena de violencia a causa de ellos; y yo los destruiré con la tierra. </a:t>
            </a:r>
            <a:endParaRPr lang="es-CO" dirty="0" smtClean="0"/>
          </a:p>
          <a:p>
            <a:pPr algn="just"/>
            <a:r>
              <a:rPr lang="es-CO" dirty="0" smtClean="0"/>
              <a:t>14 </a:t>
            </a:r>
            <a:r>
              <a:rPr lang="es-CO" i="1" dirty="0"/>
              <a:t>Hazte un arca de madera de gofer; harás aposentos en el </a:t>
            </a:r>
            <a:r>
              <a:rPr lang="es-CO" i="1" dirty="0" smtClean="0"/>
              <a:t>arca </a:t>
            </a:r>
            <a:r>
              <a:rPr lang="es-CO" i="1" dirty="0"/>
              <a:t>y la calafatearás con brea por dentro y por fuera. </a:t>
            </a:r>
            <a:r>
              <a:rPr lang="es-CO" i="1" dirty="0" smtClean="0"/>
              <a:t>15 </a:t>
            </a:r>
            <a:r>
              <a:rPr lang="es-CO" i="1" dirty="0"/>
              <a:t>De esta manera la harás: de trescientos codos será la longitud del arca, de cincuenta codos su anchura y de treinta codos su altura. </a:t>
            </a:r>
            <a:r>
              <a:rPr lang="es-CO" i="1" dirty="0" smtClean="0"/>
              <a:t>16 </a:t>
            </a:r>
            <a:r>
              <a:rPr lang="es-CO" i="1" dirty="0"/>
              <a:t>Una ventana harás al arca, la acabarás a un codo de elevación por la parte de arriba y a su lado pondrás la puerta del arca; y le harás tres pisos</a:t>
            </a:r>
            <a:r>
              <a:rPr lang="es-CO" dirty="0" smtClean="0"/>
              <a:t>. </a:t>
            </a:r>
          </a:p>
          <a:p>
            <a:pPr algn="just"/>
            <a:endParaRPr lang="es-CO" dirty="0" smtClean="0"/>
          </a:p>
          <a:p>
            <a:pPr algn="just"/>
            <a:r>
              <a:rPr lang="es-CO" dirty="0" smtClean="0"/>
              <a:t>17 </a:t>
            </a:r>
            <a:r>
              <a:rPr lang="es-CO" dirty="0"/>
              <a:t>Yo enviaré un diluvio de aguas sobre la tierra, para destruir todo ser en que haya espíritu de vida debajo del cielo; todo lo que hay en la tierra morirá. </a:t>
            </a:r>
            <a:r>
              <a:rPr lang="es-CO" dirty="0" smtClean="0"/>
              <a:t>18 </a:t>
            </a:r>
            <a:r>
              <a:rPr lang="es-CO" dirty="0"/>
              <a:t>Pero estableceré mi </a:t>
            </a:r>
            <a:r>
              <a:rPr lang="es-CO" dirty="0" smtClean="0"/>
              <a:t>pacto </a:t>
            </a:r>
            <a:r>
              <a:rPr lang="es-CO" dirty="0"/>
              <a:t>contigo, y tú entrarás en el arca, con tus hijos, tu mujer y las mujeres de tus hijos. </a:t>
            </a:r>
          </a:p>
        </p:txBody>
      </p:sp>
    </p:spTree>
    <p:extLst>
      <p:ext uri="{BB962C8B-B14F-4D97-AF65-F5344CB8AC3E}">
        <p14:creationId xmlns:p14="http://schemas.microsoft.com/office/powerpoint/2010/main" val="306362069"/>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85011" y="208546"/>
            <a:ext cx="11582400" cy="6649453"/>
          </a:xfrm>
        </p:spPr>
        <p:txBody>
          <a:bodyPr>
            <a:normAutofit lnSpcReduction="10000"/>
          </a:bodyPr>
          <a:lstStyle/>
          <a:p>
            <a:pPr marL="0" indent="0">
              <a:buNone/>
            </a:pPr>
            <a:r>
              <a:rPr lang="es-CO" sz="4000" b="1" dirty="0" smtClean="0"/>
              <a:t>Aquí hay cuatro cosas para resaltar, </a:t>
            </a:r>
          </a:p>
          <a:p>
            <a:pPr algn="just"/>
            <a:r>
              <a:rPr lang="es-CO" sz="3600" b="1" dirty="0" smtClean="0"/>
              <a:t>1). </a:t>
            </a:r>
            <a:r>
              <a:rPr lang="es-CO" dirty="0"/>
              <a:t>S</a:t>
            </a:r>
            <a:r>
              <a:rPr lang="es-CO" dirty="0" smtClean="0"/>
              <a:t>i el tiempo de gracia concedido por Dios a los antediluvianos fue de 120 años, </a:t>
            </a:r>
            <a:r>
              <a:rPr lang="es-CO" dirty="0" smtClean="0">
                <a:solidFill>
                  <a:srgbClr val="FF0000"/>
                </a:solidFill>
              </a:rPr>
              <a:t>(Ge.6:3), </a:t>
            </a:r>
            <a:r>
              <a:rPr lang="es-CO" dirty="0" smtClean="0"/>
              <a:t>y el diluvio comenzó cuando Noé tenia 600 años, </a:t>
            </a:r>
            <a:r>
              <a:rPr lang="es-CO" dirty="0" smtClean="0">
                <a:solidFill>
                  <a:srgbClr val="FF0000"/>
                </a:solidFill>
              </a:rPr>
              <a:t>(Ge.7:6), </a:t>
            </a:r>
            <a:r>
              <a:rPr lang="es-CO" dirty="0" smtClean="0"/>
              <a:t>esto quiere decir que Noé tenía 480 años cuando Dios le ordenó construir el arca. </a:t>
            </a:r>
          </a:p>
          <a:p>
            <a:pPr algn="just"/>
            <a:r>
              <a:rPr lang="es-CO" sz="3600" b="1" dirty="0" smtClean="0"/>
              <a:t>2). </a:t>
            </a:r>
            <a:r>
              <a:rPr lang="es-CO" dirty="0" smtClean="0"/>
              <a:t>A esta edad, 480 años, Noé no tenía hijos todavía, porque </a:t>
            </a:r>
            <a:r>
              <a:rPr lang="es-CO" dirty="0" smtClean="0">
                <a:solidFill>
                  <a:srgbClr val="FF0000"/>
                </a:solidFill>
              </a:rPr>
              <a:t>Ge.5:32</a:t>
            </a:r>
            <a:r>
              <a:rPr lang="es-CO" dirty="0" smtClean="0"/>
              <a:t> dice</a:t>
            </a:r>
            <a:r>
              <a:rPr lang="es-CO" dirty="0"/>
              <a:t>: “</a:t>
            </a:r>
            <a:r>
              <a:rPr lang="es-CO" i="1" dirty="0"/>
              <a:t>Noé tenía quinientos años cuando engendró a Sem, a Cam y a </a:t>
            </a:r>
            <a:r>
              <a:rPr lang="es-CO" i="1" dirty="0" smtClean="0"/>
              <a:t>Jafet</a:t>
            </a:r>
            <a:r>
              <a:rPr lang="es-CO" dirty="0" smtClean="0"/>
              <a:t>”. Lo que quiere decir que a medida que fueron naciendo los tres hijos que Dios le anunció, su fe se fortaleció</a:t>
            </a:r>
            <a:r>
              <a:rPr lang="es-CO" dirty="0"/>
              <a:t>. </a:t>
            </a:r>
            <a:r>
              <a:rPr lang="es-CO" dirty="0" smtClean="0"/>
              <a:t>Y más todavía, Dios le </a:t>
            </a:r>
            <a:r>
              <a:rPr lang="es-CO" dirty="0"/>
              <a:t>anunció </a:t>
            </a:r>
            <a:r>
              <a:rPr lang="es-CO" dirty="0" smtClean="0"/>
              <a:t>“</a:t>
            </a:r>
            <a:r>
              <a:rPr lang="es-CO" i="1" dirty="0" smtClean="0"/>
              <a:t>Pero </a:t>
            </a:r>
            <a:r>
              <a:rPr lang="es-CO" i="1" dirty="0"/>
              <a:t>estableceré mi pacto contigo, y tú entrarás en el arca, con tus hijos, tu mujer y las mujeres de tus </a:t>
            </a:r>
            <a:r>
              <a:rPr lang="es-CO" i="1" dirty="0" smtClean="0"/>
              <a:t>hijos</a:t>
            </a:r>
            <a:r>
              <a:rPr lang="es-CO" dirty="0" smtClean="0"/>
              <a:t>”. </a:t>
            </a:r>
            <a:endParaRPr lang="es-CO" dirty="0"/>
          </a:p>
          <a:p>
            <a:pPr algn="just"/>
            <a:r>
              <a:rPr lang="es-CO" sz="3600" b="1" dirty="0" smtClean="0"/>
              <a:t>3). </a:t>
            </a:r>
            <a:r>
              <a:rPr lang="es-CO" dirty="0" smtClean="0"/>
              <a:t>Otro punto muy importante, lo asombroso, es que, en medio de tantas personas que existían en ese tiempo, que un predicador dice que existían un promedio de 100 millones, y solamente Noé era “justo, y que caminaba con Dios”. </a:t>
            </a:r>
            <a:r>
              <a:rPr lang="es-CO" dirty="0" smtClean="0">
                <a:solidFill>
                  <a:srgbClr val="FF0000"/>
                </a:solidFill>
              </a:rPr>
              <a:t>(Ge.6:8,9).  </a:t>
            </a:r>
            <a:endParaRPr lang="es-CO" dirty="0">
              <a:solidFill>
                <a:srgbClr val="FF0000"/>
              </a:solidFill>
            </a:endParaRPr>
          </a:p>
        </p:txBody>
      </p:sp>
    </p:spTree>
    <p:extLst>
      <p:ext uri="{BB962C8B-B14F-4D97-AF65-F5344CB8AC3E}">
        <p14:creationId xmlns:p14="http://schemas.microsoft.com/office/powerpoint/2010/main" val="1533058337"/>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85011" y="497305"/>
            <a:ext cx="11405936" cy="6096000"/>
          </a:xfrm>
        </p:spPr>
        <p:txBody>
          <a:bodyPr>
            <a:normAutofit/>
          </a:bodyPr>
          <a:lstStyle/>
          <a:p>
            <a:pPr algn="just"/>
            <a:r>
              <a:rPr lang="es-CO" sz="3600" b="1" dirty="0" smtClean="0"/>
              <a:t>4). </a:t>
            </a:r>
            <a:r>
              <a:rPr lang="es-CO" dirty="0" smtClean="0"/>
              <a:t>De acuerdo a la longevidad de los antediluvianos, desde el pecado de Adán hasta que vino el diluvio, transcurrieron 1.656 años, menos 120 años del tiempo de gracia, esto quiere decir que Noé, recibió el llamado de Dios, en el años 1.536, por tanto Noé sabía muy bien la fecha en que sucedería el diluvio.</a:t>
            </a:r>
            <a:endParaRPr lang="es-CO" dirty="0"/>
          </a:p>
          <a:p>
            <a:pPr marL="0" indent="0" algn="just">
              <a:buNone/>
            </a:pPr>
            <a:endParaRPr lang="es-CO" sz="3600" b="1" dirty="0" smtClean="0"/>
          </a:p>
          <a:p>
            <a:pPr marL="0" indent="0" algn="just">
              <a:buNone/>
            </a:pPr>
            <a:r>
              <a:rPr lang="es-CO" sz="3600" b="1" dirty="0" smtClean="0"/>
              <a:t>Las dimensiones del arca, y la madera que debía utilizar.</a:t>
            </a:r>
          </a:p>
          <a:p>
            <a:pPr algn="just"/>
            <a:r>
              <a:rPr lang="es-CO" sz="3000" i="1" dirty="0" smtClean="0"/>
              <a:t>14 </a:t>
            </a:r>
            <a:r>
              <a:rPr lang="es-CO" sz="3000" dirty="0"/>
              <a:t>Hazte un arca de </a:t>
            </a:r>
            <a:r>
              <a:rPr lang="es-CO" sz="3000" b="1" u="sng" dirty="0"/>
              <a:t>madera de gofer</a:t>
            </a:r>
            <a:r>
              <a:rPr lang="es-CO" sz="3000" dirty="0"/>
              <a:t>; harás aposentos en el arca y la </a:t>
            </a:r>
            <a:r>
              <a:rPr lang="es-CO" sz="3000" b="1" u="sng" dirty="0"/>
              <a:t>calafatearás con brea por dentro y por fuera</a:t>
            </a:r>
            <a:r>
              <a:rPr lang="es-CO" sz="3000" dirty="0"/>
              <a:t>. 15 De esta </a:t>
            </a:r>
            <a:r>
              <a:rPr lang="es-CO" sz="3000" dirty="0" smtClean="0"/>
              <a:t>manera </a:t>
            </a:r>
            <a:r>
              <a:rPr lang="es-CO" sz="3000" dirty="0"/>
              <a:t>la harás: de </a:t>
            </a:r>
            <a:r>
              <a:rPr lang="es-CO" sz="3000" b="1" u="sng" dirty="0"/>
              <a:t>trescientos codos será la longitud</a:t>
            </a:r>
            <a:r>
              <a:rPr lang="es-CO" sz="3000" dirty="0"/>
              <a:t> del arca, de </a:t>
            </a:r>
            <a:r>
              <a:rPr lang="es-CO" sz="3000" b="1" u="sng" dirty="0"/>
              <a:t>cincuenta codos su anchura</a:t>
            </a:r>
            <a:r>
              <a:rPr lang="es-CO" sz="3000" dirty="0"/>
              <a:t> y de </a:t>
            </a:r>
            <a:r>
              <a:rPr lang="es-CO" sz="3000" b="1" u="sng" dirty="0"/>
              <a:t>treinta codos su altura</a:t>
            </a:r>
            <a:r>
              <a:rPr lang="es-CO" sz="3000" dirty="0"/>
              <a:t>. 16 Una </a:t>
            </a:r>
            <a:r>
              <a:rPr lang="es-CO" sz="3000" b="1" u="sng" dirty="0"/>
              <a:t>ventana</a:t>
            </a:r>
            <a:r>
              <a:rPr lang="es-CO" sz="3000" dirty="0"/>
              <a:t> harás al arca, la acabarás a un codo de elevación por la parte de arriba y a su lado pondrás la </a:t>
            </a:r>
            <a:r>
              <a:rPr lang="es-CO" sz="3000" b="1" u="sng" dirty="0"/>
              <a:t>puerta</a:t>
            </a:r>
            <a:r>
              <a:rPr lang="es-CO" sz="3000" dirty="0"/>
              <a:t> del arca; y le harás </a:t>
            </a:r>
            <a:r>
              <a:rPr lang="es-CO" sz="3000" b="1" u="sng" dirty="0"/>
              <a:t>tres pisos</a:t>
            </a:r>
            <a:r>
              <a:rPr lang="es-CO" sz="3000" i="1" dirty="0"/>
              <a:t>. </a:t>
            </a:r>
          </a:p>
        </p:txBody>
      </p:sp>
    </p:spTree>
    <p:extLst>
      <p:ext uri="{BB962C8B-B14F-4D97-AF65-F5344CB8AC3E}">
        <p14:creationId xmlns:p14="http://schemas.microsoft.com/office/powerpoint/2010/main" val="1171456856"/>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7358" y="681539"/>
            <a:ext cx="5867400" cy="4163177"/>
          </a:xfrm>
        </p:spPr>
        <p:txBody>
          <a:bodyPr>
            <a:normAutofit fontScale="90000"/>
          </a:bodyPr>
          <a:lstStyle/>
          <a:p>
            <a:pPr algn="just"/>
            <a:r>
              <a:rPr lang="es-CO" sz="3100" dirty="0" smtClean="0"/>
              <a:t>En este relato de </a:t>
            </a:r>
            <a:r>
              <a:rPr lang="es-CO" sz="3100" dirty="0" smtClean="0">
                <a:solidFill>
                  <a:srgbClr val="FF0000"/>
                </a:solidFill>
              </a:rPr>
              <a:t>Ge.6,</a:t>
            </a:r>
            <a:r>
              <a:rPr lang="es-CO" sz="3100" dirty="0" smtClean="0"/>
              <a:t> no aparece que Dios le haya repetido la orden de construir el arca, a Noé, a pesar de todos los detalles, no los olvidó, el Espíritu Santo grabó en la mente de este santo hombre, las medidas y todo lo relacionado con la orden, que al final del tiempo de 120 años de gracias  que tenía disponible, </a:t>
            </a:r>
            <a:r>
              <a:rPr lang="es-CO" sz="3100" dirty="0" smtClean="0">
                <a:solidFill>
                  <a:srgbClr val="FF0000"/>
                </a:solidFill>
              </a:rPr>
              <a:t>Ge.6. 22 </a:t>
            </a:r>
            <a:r>
              <a:rPr lang="es-CO" sz="3100" dirty="0"/>
              <a:t>dice: </a:t>
            </a:r>
            <a:r>
              <a:rPr lang="es-CO" sz="3100" dirty="0" smtClean="0"/>
              <a:t>“Noé </a:t>
            </a:r>
            <a:r>
              <a:rPr lang="es-CO" sz="3100" dirty="0"/>
              <a:t>lo hizo así; todo lo hizo conforme a lo que Dios había </a:t>
            </a:r>
            <a:r>
              <a:rPr lang="es-CO" sz="3100" dirty="0" smtClean="0"/>
              <a:t>mandado”.</a:t>
            </a:r>
            <a:endParaRPr lang="es-CO" dirty="0"/>
          </a:p>
        </p:txBody>
      </p:sp>
      <p:sp>
        <p:nvSpPr>
          <p:cNvPr id="3" name="Marcador de contenido 2"/>
          <p:cNvSpPr>
            <a:spLocks noGrp="1"/>
          </p:cNvSpPr>
          <p:nvPr>
            <p:ph idx="1"/>
          </p:nvPr>
        </p:nvSpPr>
        <p:spPr>
          <a:xfrm>
            <a:off x="517358" y="5192127"/>
            <a:ext cx="11145250" cy="1449304"/>
          </a:xfrm>
        </p:spPr>
        <p:txBody>
          <a:bodyPr>
            <a:normAutofit fontScale="92500" lnSpcReduction="10000"/>
          </a:bodyPr>
          <a:lstStyle/>
          <a:p>
            <a:pPr marL="0" indent="0" algn="just">
              <a:buNone/>
            </a:pPr>
            <a:r>
              <a:rPr lang="es-CO" dirty="0" smtClean="0"/>
              <a:t>Ni tampoco aparece que Noé le haya respondido a Dios, nada, ni le haya preguntado algo, sino que sumiso hace todo lo que Dios le ordena hacer, sin apartarse ni una coma. La única ves que aparece Noé hablando, es cuando maldice a Canaán. </a:t>
            </a:r>
            <a:r>
              <a:rPr lang="es-CO" dirty="0" smtClean="0">
                <a:solidFill>
                  <a:srgbClr val="FF0000"/>
                </a:solidFill>
              </a:rPr>
              <a:t>(Ver Gee.9: 24-27).</a:t>
            </a:r>
            <a:endParaRPr lang="es-CO" dirty="0">
              <a:solidFill>
                <a:srgbClr val="FF0000"/>
              </a:solidFill>
            </a:endParaRPr>
          </a:p>
        </p:txBody>
      </p:sp>
      <p:pic>
        <p:nvPicPr>
          <p:cNvPr id="4" name="Imagen 3"/>
          <p:cNvPicPr>
            <a:picLocks noChangeAspect="1"/>
          </p:cNvPicPr>
          <p:nvPr/>
        </p:nvPicPr>
        <p:blipFill>
          <a:blip r:embed="rId2"/>
          <a:stretch>
            <a:fillRect/>
          </a:stretch>
        </p:blipFill>
        <p:spPr>
          <a:xfrm>
            <a:off x="6529135" y="569244"/>
            <a:ext cx="5133473" cy="4275472"/>
          </a:xfrm>
          <a:prstGeom prst="rect">
            <a:avLst/>
          </a:prstGeom>
        </p:spPr>
      </p:pic>
    </p:spTree>
    <p:extLst>
      <p:ext uri="{BB962C8B-B14F-4D97-AF65-F5344CB8AC3E}">
        <p14:creationId xmlns:p14="http://schemas.microsoft.com/office/powerpoint/2010/main" val="1215097857"/>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85010" y="256674"/>
            <a:ext cx="11502189" cy="6601326"/>
          </a:xfrm>
        </p:spPr>
        <p:txBody>
          <a:bodyPr>
            <a:normAutofit lnSpcReduction="10000"/>
          </a:bodyPr>
          <a:lstStyle/>
          <a:p>
            <a:pPr marL="0" indent="0">
              <a:buNone/>
            </a:pPr>
            <a:r>
              <a:rPr lang="es-CO" sz="3600" b="1" dirty="0" smtClean="0"/>
              <a:t>Vamos a analizar juntos, paso a paso, cada detalle, entre el “arca de No</a:t>
            </a:r>
            <a:r>
              <a:rPr lang="es-CO" sz="3600" b="1" dirty="0"/>
              <a:t>é</a:t>
            </a:r>
            <a:r>
              <a:rPr lang="es-CO" sz="3600" b="1" dirty="0" smtClean="0"/>
              <a:t> como símbolo de Cristo”.</a:t>
            </a:r>
          </a:p>
          <a:p>
            <a:pPr algn="just"/>
            <a:endParaRPr lang="es-CO" dirty="0" smtClean="0"/>
          </a:p>
          <a:p>
            <a:pPr algn="just"/>
            <a:r>
              <a:rPr lang="es-CO" dirty="0" smtClean="0"/>
              <a:t>En </a:t>
            </a:r>
            <a:r>
              <a:rPr lang="es-CO" dirty="0" smtClean="0">
                <a:solidFill>
                  <a:srgbClr val="FF0000"/>
                </a:solidFill>
              </a:rPr>
              <a:t>Ge.6</a:t>
            </a:r>
            <a:r>
              <a:rPr lang="es-CO" dirty="0" smtClean="0"/>
              <a:t>, se describe la sentencia de Dios sobre un mundo rebelde que se apartó de Dios, desobedeciendo su Ley, y a la ves, salvando a Noé, el único “justo”, que “caminaba con Dios”, a pesar de la apostasía generalizada, y con él a su familia, que no pasaría de 120 años, Porque el “Espíritu de Dios, no contendería para siempre con el hombre, sino que </a:t>
            </a:r>
            <a:r>
              <a:rPr lang="es-CO" b="1" dirty="0" smtClean="0"/>
              <a:t>serían sus días, 120 años</a:t>
            </a:r>
            <a:r>
              <a:rPr lang="es-CO" dirty="0" smtClean="0"/>
              <a:t>. </a:t>
            </a:r>
          </a:p>
          <a:p>
            <a:pPr algn="just"/>
            <a:r>
              <a:rPr lang="es-CO" dirty="0" smtClean="0"/>
              <a:t>En </a:t>
            </a:r>
            <a:r>
              <a:rPr lang="es-CO" dirty="0" smtClean="0">
                <a:solidFill>
                  <a:srgbClr val="FF0000"/>
                </a:solidFill>
              </a:rPr>
              <a:t>Ap.10: 3-6</a:t>
            </a:r>
            <a:r>
              <a:rPr lang="es-CO" dirty="0" smtClean="0"/>
              <a:t>, Aparece un ángel como mensajero de Dios, promulgando el decreto final de destrucción:  “y </a:t>
            </a:r>
            <a:r>
              <a:rPr lang="es-CO" dirty="0"/>
              <a:t>clamó a gran voz, como ruge un león; y cuando hubo clamado, </a:t>
            </a:r>
            <a:r>
              <a:rPr lang="es-CO" b="1" dirty="0"/>
              <a:t>siete truenos emitieron sus voces</a:t>
            </a:r>
            <a:r>
              <a:rPr lang="es-CO" dirty="0"/>
              <a:t>. </a:t>
            </a:r>
            <a:r>
              <a:rPr lang="es-CO" dirty="0" smtClean="0"/>
              <a:t>4 </a:t>
            </a:r>
            <a:r>
              <a:rPr lang="es-CO" dirty="0"/>
              <a:t>Cuando los siete truenos hubieron emitido sus voces, yo iba a escribir; pero oí una voz del cielo que me decía: "Sella las cosas que los siete truenos han dicho, y no las escribas</a:t>
            </a:r>
            <a:r>
              <a:rPr lang="es-CO" dirty="0" smtClean="0"/>
              <a:t>". 5 </a:t>
            </a:r>
            <a:r>
              <a:rPr lang="es-CO" dirty="0"/>
              <a:t>El ángel que vi de pie sobre el mar y sobre la tierra levantó su mano hacia el cielo </a:t>
            </a:r>
            <a:r>
              <a:rPr lang="es-CO" dirty="0" smtClean="0"/>
              <a:t>6 </a:t>
            </a:r>
            <a:r>
              <a:rPr lang="es-CO" dirty="0"/>
              <a:t>y </a:t>
            </a:r>
            <a:r>
              <a:rPr lang="es-CO" b="1" dirty="0"/>
              <a:t>juró por el que vive por los siglos de los siglos</a:t>
            </a:r>
            <a:r>
              <a:rPr lang="es-CO" dirty="0"/>
              <a:t>, que creó el cielo y las cosas que están en él, y la tierra y las cosas que están en ella, y el mar y las cosas que están en él, </a:t>
            </a:r>
            <a:r>
              <a:rPr lang="es-CO" b="1" dirty="0"/>
              <a:t>que el tiempo no sería </a:t>
            </a:r>
            <a:r>
              <a:rPr lang="es-CO" b="1" dirty="0" smtClean="0"/>
              <a:t>más</a:t>
            </a:r>
            <a:r>
              <a:rPr lang="es-CO" dirty="0" smtClean="0"/>
              <a:t>”. </a:t>
            </a:r>
          </a:p>
        </p:txBody>
      </p:sp>
    </p:spTree>
    <p:extLst>
      <p:ext uri="{BB962C8B-B14F-4D97-AF65-F5344CB8AC3E}">
        <p14:creationId xmlns:p14="http://schemas.microsoft.com/office/powerpoint/2010/main" val="1752098580"/>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86063" y="689812"/>
            <a:ext cx="10491537" cy="5694946"/>
          </a:xfrm>
        </p:spPr>
        <p:txBody>
          <a:bodyPr>
            <a:normAutofit lnSpcReduction="10000"/>
          </a:bodyPr>
          <a:lstStyle/>
          <a:p>
            <a:pPr algn="just"/>
            <a:r>
              <a:rPr lang="es-CO" dirty="0"/>
              <a:t>Y hoy </a:t>
            </a:r>
            <a:r>
              <a:rPr lang="es-CO" dirty="0" smtClean="0"/>
              <a:t>sabemos por revelación de Dios que multiplicando </a:t>
            </a:r>
            <a:r>
              <a:rPr lang="es-CO" dirty="0"/>
              <a:t>120 años por 50 del jubileo el resultado es 6.000, que </a:t>
            </a:r>
            <a:r>
              <a:rPr lang="es-CO" dirty="0" smtClean="0"/>
              <a:t>se refieren a los 6.000 </a:t>
            </a:r>
            <a:r>
              <a:rPr lang="es-CO" dirty="0"/>
              <a:t>años de la </a:t>
            </a:r>
            <a:r>
              <a:rPr lang="es-CO" dirty="0" smtClean="0"/>
              <a:t>“</a:t>
            </a:r>
            <a:r>
              <a:rPr lang="es-CO" b="1" dirty="0" smtClean="0"/>
              <a:t>lucha </a:t>
            </a:r>
            <a:r>
              <a:rPr lang="es-CO" b="1" dirty="0"/>
              <a:t>secular entre Cristo y </a:t>
            </a:r>
            <a:r>
              <a:rPr lang="es-CO" b="1" dirty="0" smtClean="0"/>
              <a:t>Satanás</a:t>
            </a:r>
            <a:r>
              <a:rPr lang="es-CO" dirty="0" smtClean="0"/>
              <a:t>”, mencionados por la profeta de Dios EGW, en el </a:t>
            </a:r>
            <a:r>
              <a:rPr lang="es-CO" dirty="0" smtClean="0">
                <a:solidFill>
                  <a:srgbClr val="FF0000"/>
                </a:solidFill>
              </a:rPr>
              <a:t>(Conflicto de los Siglos p 572.1)  </a:t>
            </a:r>
            <a:r>
              <a:rPr lang="es-CO" dirty="0"/>
              <a:t>en la cual estaban involucrados los antediluvianos</a:t>
            </a:r>
            <a:r>
              <a:rPr lang="es-CO" dirty="0" smtClean="0"/>
              <a:t>. </a:t>
            </a:r>
          </a:p>
          <a:p>
            <a:pPr algn="just"/>
            <a:endParaRPr lang="es-CO" dirty="0" smtClean="0"/>
          </a:p>
          <a:p>
            <a:pPr algn="just"/>
            <a:r>
              <a:rPr lang="es-CO" dirty="0" smtClean="0"/>
              <a:t>Allí textualmente EGW dice</a:t>
            </a:r>
            <a:r>
              <a:rPr lang="es-CO" dirty="0"/>
              <a:t>:  </a:t>
            </a:r>
            <a:r>
              <a:rPr lang="es-CO" dirty="0" smtClean="0"/>
              <a:t>“</a:t>
            </a:r>
            <a:r>
              <a:rPr lang="es-CO" i="1" dirty="0" smtClean="0"/>
              <a:t>La </a:t>
            </a:r>
            <a:r>
              <a:rPr lang="es-CO" i="1" dirty="0"/>
              <a:t>gran controversia entre Cristo y Satanás, sostenida desde hace cerca de seis mil años, está por </a:t>
            </a:r>
            <a:r>
              <a:rPr lang="es-CO" i="1" dirty="0" smtClean="0"/>
              <a:t>terminar</a:t>
            </a:r>
            <a:r>
              <a:rPr lang="es-CO" dirty="0" smtClean="0"/>
              <a:t>”. </a:t>
            </a:r>
          </a:p>
          <a:p>
            <a:pPr algn="just"/>
            <a:endParaRPr lang="es-CO" dirty="0" smtClean="0"/>
          </a:p>
          <a:p>
            <a:pPr algn="just"/>
            <a:r>
              <a:rPr lang="es-CO" dirty="0" smtClean="0"/>
              <a:t>Así </a:t>
            </a:r>
            <a:r>
              <a:rPr lang="es-CO" dirty="0"/>
              <a:t>fue como El Dios de la creación y la destrucción, dijo a Noé: “</a:t>
            </a:r>
            <a:r>
              <a:rPr lang="es-CO" i="1" dirty="0"/>
              <a:t>He decidido acabar con toda la gente, pues por causa de ella la tierra está llena de violencia. Así que voy a destruir a la gente junto con la tierra</a:t>
            </a:r>
            <a:r>
              <a:rPr lang="es-CO" dirty="0"/>
              <a:t>”. </a:t>
            </a:r>
            <a:r>
              <a:rPr lang="es-CO" dirty="0">
                <a:solidFill>
                  <a:srgbClr val="FF0000"/>
                </a:solidFill>
              </a:rPr>
              <a:t>(Ge. 6:13). </a:t>
            </a:r>
          </a:p>
          <a:p>
            <a:pPr marL="0" indent="0" algn="just">
              <a:buNone/>
            </a:pPr>
            <a:endParaRPr lang="es-CO" dirty="0"/>
          </a:p>
        </p:txBody>
      </p:sp>
    </p:spTree>
    <p:extLst>
      <p:ext uri="{BB962C8B-B14F-4D97-AF65-F5344CB8AC3E}">
        <p14:creationId xmlns:p14="http://schemas.microsoft.com/office/powerpoint/2010/main" val="3010428819"/>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24589" y="256674"/>
            <a:ext cx="11806990" cy="6601325"/>
          </a:xfrm>
        </p:spPr>
        <p:txBody>
          <a:bodyPr>
            <a:normAutofit lnSpcReduction="10000"/>
          </a:bodyPr>
          <a:lstStyle/>
          <a:p>
            <a:pPr marL="0" indent="0" algn="just">
              <a:buNone/>
            </a:pPr>
            <a:r>
              <a:rPr lang="es-CO" dirty="0" smtClean="0"/>
              <a:t>Este </a:t>
            </a:r>
            <a:r>
              <a:rPr lang="es-CO" dirty="0"/>
              <a:t>es el comienzo del período de 120 años de gracia antes del Diluvio. La humanidad </a:t>
            </a:r>
            <a:r>
              <a:rPr lang="es-CO" dirty="0" smtClean="0"/>
              <a:t>rebelde había </a:t>
            </a:r>
            <a:r>
              <a:rPr lang="es-CO" dirty="0"/>
              <a:t>participado en la destrucción de Su creación, ahora </a:t>
            </a:r>
            <a:r>
              <a:rPr lang="es-CO" dirty="0" smtClean="0"/>
              <a:t>Dios </a:t>
            </a:r>
            <a:r>
              <a:rPr lang="es-CO" dirty="0"/>
              <a:t>destruiría a la humanidad. </a:t>
            </a:r>
            <a:r>
              <a:rPr lang="es-CO" dirty="0" smtClean="0">
                <a:solidFill>
                  <a:srgbClr val="FF0000"/>
                </a:solidFill>
              </a:rPr>
              <a:t>2 Pedro </a:t>
            </a:r>
            <a:r>
              <a:rPr lang="es-CO" dirty="0">
                <a:solidFill>
                  <a:srgbClr val="FF0000"/>
                </a:solidFill>
              </a:rPr>
              <a:t>3:6 </a:t>
            </a:r>
            <a:r>
              <a:rPr lang="es-CO" dirty="0" smtClean="0"/>
              <a:t>señala: “</a:t>
            </a:r>
            <a:r>
              <a:rPr lang="es-CO" i="1" dirty="0" smtClean="0"/>
              <a:t>Por </a:t>
            </a:r>
            <a:r>
              <a:rPr lang="es-CO" i="1" dirty="0"/>
              <a:t>la palabra y el agua, el mundo de aquel entonces pereció </a:t>
            </a:r>
            <a:r>
              <a:rPr lang="es-CO" i="1" dirty="0" smtClean="0"/>
              <a:t>inundado</a:t>
            </a:r>
            <a:r>
              <a:rPr lang="es-CO" dirty="0" smtClean="0"/>
              <a:t>”.</a:t>
            </a:r>
          </a:p>
          <a:p>
            <a:pPr algn="just"/>
            <a:r>
              <a:rPr lang="es-CO" dirty="0" smtClean="0"/>
              <a:t>Dios dice del pueblo de </a:t>
            </a:r>
            <a:r>
              <a:rPr lang="es-CO" dirty="0"/>
              <a:t>Israel: </a:t>
            </a:r>
            <a:r>
              <a:rPr lang="es-CO" dirty="0" smtClean="0"/>
              <a:t>“</a:t>
            </a:r>
            <a:r>
              <a:rPr lang="es-CO" i="1" dirty="0" smtClean="0"/>
              <a:t>Para </a:t>
            </a:r>
            <a:r>
              <a:rPr lang="es-CO" i="1" dirty="0"/>
              <a:t>mí es como en los días de Noé, cuando juré que las aguas del diluvio no volverían a cubrir la tierra. Así he jurado no enojarme más contigo, ni volver a </a:t>
            </a:r>
            <a:r>
              <a:rPr lang="es-CO" i="1" dirty="0" smtClean="0"/>
              <a:t>reprenderte</a:t>
            </a:r>
            <a:r>
              <a:rPr lang="es-CO" dirty="0" smtClean="0"/>
              <a:t>”. </a:t>
            </a:r>
            <a:r>
              <a:rPr lang="es-CO" dirty="0">
                <a:solidFill>
                  <a:srgbClr val="FF0000"/>
                </a:solidFill>
              </a:rPr>
              <a:t>(Isaías 54:9</a:t>
            </a:r>
            <a:r>
              <a:rPr lang="es-CO" dirty="0" smtClean="0">
                <a:solidFill>
                  <a:srgbClr val="FF0000"/>
                </a:solidFill>
              </a:rPr>
              <a:t>). </a:t>
            </a:r>
            <a:r>
              <a:rPr lang="es-CO" dirty="0" smtClean="0"/>
              <a:t>Israel no existía en los días del diluvio, Isaías escribió su libro en el año 740 a.C. y el diluvio sucedió 2.344 años a. C. Lo que quiere decir que en 1.604 años transcurridos, ya en sus días se estaba repitiendo, la misma situación de pecado, que fue la causa del diluvio. </a:t>
            </a:r>
            <a:endParaRPr lang="es-CO" dirty="0"/>
          </a:p>
          <a:p>
            <a:pPr algn="just"/>
            <a:r>
              <a:rPr lang="es-CO" dirty="0" smtClean="0"/>
              <a:t>Imagínate a  Noé, viviendo hoy día, en una de las ciudades del mundo, donde impera la violencia, el robo, violaciones, etc. etc. etc., como la que existía en ese tiempo, ¿se dejaría Noé, contaminar por el pecado?, ¡Seguro que No! A Noé, Daniel y Job, lo menciona </a:t>
            </a:r>
            <a:r>
              <a:rPr lang="es-CO" dirty="0" smtClean="0">
                <a:solidFill>
                  <a:srgbClr val="FF0000"/>
                </a:solidFill>
              </a:rPr>
              <a:t>Ezequiel 14:14,20</a:t>
            </a:r>
            <a:r>
              <a:rPr lang="es-CO" dirty="0" smtClean="0"/>
              <a:t>, como uno de los tres hombres más justos de la tierra, y también </a:t>
            </a:r>
            <a:r>
              <a:rPr lang="es-CO" dirty="0"/>
              <a:t>lo mencionan  </a:t>
            </a:r>
            <a:r>
              <a:rPr lang="es-CO" dirty="0" smtClean="0">
                <a:solidFill>
                  <a:srgbClr val="FF0000"/>
                </a:solidFill>
              </a:rPr>
              <a:t>(1 Crónicas 1:4)</a:t>
            </a:r>
            <a:r>
              <a:rPr lang="es-CO" dirty="0" smtClean="0"/>
              <a:t>,  </a:t>
            </a:r>
            <a:r>
              <a:rPr lang="es-CO" dirty="0"/>
              <a:t>y el evangelio de Lucas incluyen a Noé en las genealogías de </a:t>
            </a:r>
            <a:r>
              <a:rPr lang="es-CO" dirty="0" smtClean="0"/>
              <a:t>Cristo. </a:t>
            </a:r>
            <a:r>
              <a:rPr lang="es-CO" dirty="0" smtClean="0">
                <a:solidFill>
                  <a:srgbClr val="FF0000"/>
                </a:solidFill>
              </a:rPr>
              <a:t>(Lucas </a:t>
            </a:r>
            <a:r>
              <a:rPr lang="es-CO" dirty="0">
                <a:solidFill>
                  <a:srgbClr val="FF0000"/>
                </a:solidFill>
              </a:rPr>
              <a:t>3:36</a:t>
            </a:r>
            <a:r>
              <a:rPr lang="es-CO" dirty="0" smtClean="0">
                <a:solidFill>
                  <a:srgbClr val="FF0000"/>
                </a:solidFill>
              </a:rPr>
              <a:t>). </a:t>
            </a:r>
            <a:r>
              <a:rPr lang="es-CO" dirty="0" smtClean="0"/>
              <a:t>¡Que privilegio para Noé!</a:t>
            </a:r>
            <a:endParaRPr lang="es-CO" dirty="0"/>
          </a:p>
        </p:txBody>
      </p:sp>
    </p:spTree>
    <p:extLst>
      <p:ext uri="{BB962C8B-B14F-4D97-AF65-F5344CB8AC3E}">
        <p14:creationId xmlns:p14="http://schemas.microsoft.com/office/powerpoint/2010/main" val="2585087819"/>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17095" y="272716"/>
            <a:ext cx="11341768" cy="6585284"/>
          </a:xfrm>
        </p:spPr>
        <p:txBody>
          <a:bodyPr>
            <a:normAutofit lnSpcReduction="10000"/>
          </a:bodyPr>
          <a:lstStyle/>
          <a:p>
            <a:pPr algn="just"/>
            <a:r>
              <a:rPr lang="es-CO" dirty="0"/>
              <a:t>En el Nuevo Pacto, </a:t>
            </a:r>
            <a:r>
              <a:rPr lang="es-CO" dirty="0" err="1" smtClean="0"/>
              <a:t>eel</a:t>
            </a:r>
            <a:r>
              <a:rPr lang="es-CO" dirty="0" smtClean="0"/>
              <a:t> </a:t>
            </a:r>
            <a:r>
              <a:rPr lang="es-CO" dirty="0" err="1" smtClean="0"/>
              <a:t>ap´stol</a:t>
            </a:r>
            <a:r>
              <a:rPr lang="es-CO" dirty="0" smtClean="0"/>
              <a:t> Pedro </a:t>
            </a:r>
            <a:r>
              <a:rPr lang="es-CO" dirty="0"/>
              <a:t>menciona dos veces a Noé </a:t>
            </a:r>
            <a:r>
              <a:rPr lang="es-CO" dirty="0">
                <a:solidFill>
                  <a:srgbClr val="FF0000"/>
                </a:solidFill>
              </a:rPr>
              <a:t>(I Pedro 3:20; II Pedro 2:3). </a:t>
            </a:r>
            <a:endParaRPr lang="es-CO" dirty="0" smtClean="0">
              <a:solidFill>
                <a:srgbClr val="FF0000"/>
              </a:solidFill>
            </a:endParaRPr>
          </a:p>
          <a:p>
            <a:pPr algn="just"/>
            <a:r>
              <a:rPr lang="es-CO" dirty="0" smtClean="0"/>
              <a:t>El </a:t>
            </a:r>
            <a:r>
              <a:rPr lang="es-CO" dirty="0"/>
              <a:t>escritor a los Hebreos menciona </a:t>
            </a:r>
            <a:r>
              <a:rPr lang="es-CO" dirty="0" smtClean="0"/>
              <a:t>a Noé </a:t>
            </a:r>
            <a:r>
              <a:rPr lang="es-CO" dirty="0"/>
              <a:t>como uno de los más grandes hombres de la historia de la fe </a:t>
            </a:r>
            <a:r>
              <a:rPr lang="es-CO" dirty="0">
                <a:solidFill>
                  <a:srgbClr val="FF0000"/>
                </a:solidFill>
              </a:rPr>
              <a:t>(Hebreos 11:7). </a:t>
            </a:r>
            <a:endParaRPr lang="es-CO" dirty="0" smtClean="0">
              <a:solidFill>
                <a:srgbClr val="FF0000"/>
              </a:solidFill>
            </a:endParaRPr>
          </a:p>
          <a:p>
            <a:pPr algn="just"/>
            <a:r>
              <a:rPr lang="es-CO" dirty="0" smtClean="0"/>
              <a:t>Pero </a:t>
            </a:r>
            <a:r>
              <a:rPr lang="es-CO" dirty="0"/>
              <a:t>lo más importante, Jesús aceptó la historia de Noé y el arca como un evento histórico real </a:t>
            </a:r>
            <a:r>
              <a:rPr lang="es-CO" dirty="0">
                <a:solidFill>
                  <a:srgbClr val="FF0000"/>
                </a:solidFill>
              </a:rPr>
              <a:t>(Mateo 24:37-39; Lucas 17:26-2) </a:t>
            </a:r>
            <a:r>
              <a:rPr lang="es-CO" dirty="0"/>
              <a:t>y lo utilizó como una </a:t>
            </a:r>
            <a:r>
              <a:rPr lang="es-CO" dirty="0" smtClean="0"/>
              <a:t>de las señales </a:t>
            </a:r>
            <a:r>
              <a:rPr lang="es-CO" dirty="0"/>
              <a:t>de </a:t>
            </a:r>
            <a:r>
              <a:rPr lang="es-CO" dirty="0" smtClean="0"/>
              <a:t>la 2VC.  </a:t>
            </a:r>
            <a:r>
              <a:rPr lang="es-CO" dirty="0">
                <a:solidFill>
                  <a:srgbClr val="FF0000"/>
                </a:solidFill>
              </a:rPr>
              <a:t>(I Tesalonicenses 4:13-18). </a:t>
            </a:r>
            <a:endParaRPr lang="es-CO" dirty="0" smtClean="0">
              <a:solidFill>
                <a:srgbClr val="FF0000"/>
              </a:solidFill>
            </a:endParaRPr>
          </a:p>
          <a:p>
            <a:pPr marL="0" indent="0" algn="just">
              <a:buNone/>
            </a:pPr>
            <a:r>
              <a:rPr lang="es-CO" sz="3200" b="1" dirty="0"/>
              <a:t>El arca es uno de los tipos más claros de la salvación del creyente en Cristo que se puede encontrar en toda la </a:t>
            </a:r>
            <a:r>
              <a:rPr lang="es-CO" sz="3200" b="1" dirty="0" smtClean="0"/>
              <a:t>Escritura.</a:t>
            </a:r>
          </a:p>
          <a:p>
            <a:pPr algn="just"/>
            <a:r>
              <a:rPr lang="es-CO" dirty="0" smtClean="0"/>
              <a:t>Pedro </a:t>
            </a:r>
            <a:r>
              <a:rPr lang="es-CO" dirty="0"/>
              <a:t>vio el arca como una imagen de la liberación de todos los que creen en </a:t>
            </a:r>
            <a:r>
              <a:rPr lang="es-CO" dirty="0" smtClean="0"/>
              <a:t>Cristo, </a:t>
            </a:r>
            <a:r>
              <a:rPr lang="es-CO" dirty="0"/>
              <a:t>y dijo: </a:t>
            </a:r>
            <a:r>
              <a:rPr lang="es-CO" dirty="0" smtClean="0"/>
              <a:t>“</a:t>
            </a:r>
            <a:r>
              <a:rPr lang="es-CO" i="1" dirty="0" smtClean="0"/>
              <a:t>que </a:t>
            </a:r>
            <a:r>
              <a:rPr lang="es-CO" i="1" dirty="0"/>
              <a:t>en los tiempos antiguos, en los días de Noé, desobedecieron, cuando Dios esperaba con paciencia mientras se construía el arca. En ella sólo pocas personas, ocho en total, se salvaron mediante el agua, la cual simboliza el bautismo que ahora los salva también a ustedes. El bautismo no consiste en la limpieza del cuerpo, sino en el compromiso de tener una buena conciencia delante de Dios. Esta salvación es posible por la resurrección de Jesucristo</a:t>
            </a:r>
            <a:r>
              <a:rPr lang="es-CO" dirty="0"/>
              <a:t> </a:t>
            </a:r>
            <a:r>
              <a:rPr lang="es-CO" dirty="0">
                <a:solidFill>
                  <a:srgbClr val="FF0000"/>
                </a:solidFill>
              </a:rPr>
              <a:t>(I Pedro 3:20-21).</a:t>
            </a:r>
          </a:p>
        </p:txBody>
      </p:sp>
    </p:spTree>
    <p:extLst>
      <p:ext uri="{BB962C8B-B14F-4D97-AF65-F5344CB8AC3E}">
        <p14:creationId xmlns:p14="http://schemas.microsoft.com/office/powerpoint/2010/main" val="142281403"/>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8" y="336884"/>
            <a:ext cx="11470106" cy="6521116"/>
          </a:xfrm>
        </p:spPr>
        <p:txBody>
          <a:bodyPr>
            <a:normAutofit lnSpcReduction="10000"/>
          </a:bodyPr>
          <a:lstStyle/>
          <a:p>
            <a:pPr marL="0" indent="0" algn="just">
              <a:buNone/>
            </a:pPr>
            <a:r>
              <a:rPr lang="es-CO" dirty="0" smtClean="0"/>
              <a:t>Nota que Dios utilizó el agua del diluvio como </a:t>
            </a:r>
            <a:r>
              <a:rPr lang="es-CO" dirty="0"/>
              <a:t>m</a:t>
            </a:r>
            <a:r>
              <a:rPr lang="es-CO" dirty="0" smtClean="0"/>
              <a:t>edio de salvación para los que creyeron, y como medio de destrucción para los que no creyeron.</a:t>
            </a:r>
          </a:p>
          <a:p>
            <a:pPr algn="just"/>
            <a:r>
              <a:rPr lang="es-CO" dirty="0"/>
              <a:t> Dios le dijo a Noé que construyera un arca (6:14). Dios podría haber salvado a Noé sin un arca, sin embargo, Él lo puso a trabajar en construir para que los curiosos, preguntaran por qué lo estaba haciendo, y tuvieran la oportunidad de arrepentirse. </a:t>
            </a:r>
            <a:endParaRPr lang="es-CO" dirty="0" smtClean="0"/>
          </a:p>
          <a:p>
            <a:pPr algn="just"/>
            <a:r>
              <a:rPr lang="es-CO" dirty="0" smtClean="0"/>
              <a:t>La </a:t>
            </a:r>
            <a:r>
              <a:rPr lang="es-CO" dirty="0"/>
              <a:t>palabra para arca es la palabra egipcia tebá, que significa una caja. Sólo se utiliza aquí y en Éxodo 2:3-5, donde los padres del bebé Moisés lo pusieron en un arca mucho más pequeña, traducida como </a:t>
            </a:r>
            <a:r>
              <a:rPr lang="es-CO" dirty="0" smtClean="0"/>
              <a:t>canasta. Como </a:t>
            </a:r>
            <a:r>
              <a:rPr lang="es-CO" dirty="0"/>
              <a:t>el arca salvó a Noé y a otras siete personas de una tumba de agua, así también la canasta salvó al bebé Moisés de un destino similar. </a:t>
            </a:r>
            <a:endParaRPr lang="es-CO" dirty="0" smtClean="0"/>
          </a:p>
          <a:p>
            <a:pPr marL="0" indent="0" algn="just">
              <a:buNone/>
            </a:pPr>
            <a:r>
              <a:rPr lang="es-CO" dirty="0" smtClean="0"/>
              <a:t>Moisés </a:t>
            </a:r>
            <a:r>
              <a:rPr lang="es-CO" dirty="0"/>
              <a:t>flotó en un rio de Egipto, y el autor humano de ambos </a:t>
            </a:r>
            <a:r>
              <a:rPr lang="es-CO" dirty="0" smtClean="0"/>
              <a:t>libros, Génesis </a:t>
            </a:r>
            <a:r>
              <a:rPr lang="es-CO" dirty="0"/>
              <a:t>y </a:t>
            </a:r>
            <a:r>
              <a:rPr lang="es-CO" dirty="0" smtClean="0"/>
              <a:t>Éxodo, sabía por experiencia propia, lo que estaba diciendo. Parece </a:t>
            </a:r>
            <a:r>
              <a:rPr lang="es-CO" dirty="0"/>
              <a:t>que estas sorprendentes similitudes entre la historia de su propia liberación y la de Noé le impresionaron </a:t>
            </a:r>
            <a:r>
              <a:rPr lang="es-CO" dirty="0" smtClean="0"/>
              <a:t>profundamente. </a:t>
            </a:r>
            <a:r>
              <a:rPr lang="es-CO" dirty="0"/>
              <a:t>Moisés fue salvado de morir ahogado para traer liberación a Israel, y Noé se salvó de morir ahogado para traer liberación a </a:t>
            </a:r>
            <a:r>
              <a:rPr lang="es-CO" dirty="0" smtClean="0"/>
              <a:t>su familia y a la </a:t>
            </a:r>
            <a:r>
              <a:rPr lang="es-CO" dirty="0"/>
              <a:t>humanidad.</a:t>
            </a:r>
          </a:p>
        </p:txBody>
      </p:sp>
    </p:spTree>
    <p:extLst>
      <p:ext uri="{BB962C8B-B14F-4D97-AF65-F5344CB8AC3E}">
        <p14:creationId xmlns:p14="http://schemas.microsoft.com/office/powerpoint/2010/main" val="3404804150"/>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1053" y="352926"/>
            <a:ext cx="11341768" cy="6272463"/>
          </a:xfrm>
        </p:spPr>
        <p:txBody>
          <a:bodyPr>
            <a:normAutofit lnSpcReduction="10000"/>
          </a:bodyPr>
          <a:lstStyle/>
          <a:p>
            <a:pPr algn="just"/>
            <a:r>
              <a:rPr lang="es-CO" dirty="0" smtClean="0"/>
              <a:t>El arca, tenía la forma de una caja, y no estaba diseñada para navegar sino para flotar</a:t>
            </a:r>
            <a:r>
              <a:rPr lang="es-CO" dirty="0"/>
              <a:t>, </a:t>
            </a:r>
            <a:r>
              <a:rPr lang="es-CO" dirty="0" smtClean="0"/>
              <a:t>a semejanza de la “canasta de Moisés”, pero aún así, aunque a simple vista no reflejara ninguna seguridad, el </a:t>
            </a:r>
            <a:r>
              <a:rPr lang="es-CO" dirty="0"/>
              <a:t>arca fue la provisión de Dios para Noé </a:t>
            </a:r>
            <a:r>
              <a:rPr lang="es-CO" dirty="0" smtClean="0"/>
              <a:t>y su familia, como </a:t>
            </a:r>
            <a:r>
              <a:rPr lang="es-CO" dirty="0"/>
              <a:t>el Mesías es la provisión de Dios para los </a:t>
            </a:r>
            <a:r>
              <a:rPr lang="es-CO" dirty="0" smtClean="0"/>
              <a:t>pecadores.</a:t>
            </a:r>
          </a:p>
          <a:p>
            <a:pPr algn="just"/>
            <a:r>
              <a:rPr lang="es-CO" dirty="0" smtClean="0"/>
              <a:t>Aquí encontramos un símbolo adecuado de Cristo, </a:t>
            </a:r>
            <a:r>
              <a:rPr lang="es-CO" dirty="0" smtClean="0">
                <a:solidFill>
                  <a:srgbClr val="FF0000"/>
                </a:solidFill>
              </a:rPr>
              <a:t>(Is.53:2</a:t>
            </a:r>
            <a:r>
              <a:rPr lang="es-CO" dirty="0" smtClean="0"/>
              <a:t>) dice</a:t>
            </a:r>
            <a:r>
              <a:rPr lang="es-CO" dirty="0"/>
              <a:t>: </a:t>
            </a:r>
            <a:r>
              <a:rPr lang="es-CO" i="1" dirty="0"/>
              <a:t>No hay hermosura en él, ni esplendor; lo veremos, mas sin atractivo </a:t>
            </a:r>
            <a:r>
              <a:rPr lang="es-CO" i="1" dirty="0" smtClean="0"/>
              <a:t>alguno para </a:t>
            </a:r>
            <a:r>
              <a:rPr lang="es-CO" i="1" dirty="0"/>
              <a:t>que lo </a:t>
            </a:r>
            <a:r>
              <a:rPr lang="es-CO" i="1" dirty="0" smtClean="0"/>
              <a:t>apreciemos</a:t>
            </a:r>
            <a:r>
              <a:rPr lang="es-CO" dirty="0"/>
              <a:t>”. </a:t>
            </a:r>
            <a:endParaRPr lang="es-CO" dirty="0" smtClean="0"/>
          </a:p>
          <a:p>
            <a:pPr algn="just"/>
            <a:r>
              <a:rPr lang="es-CO" dirty="0" smtClean="0"/>
              <a:t>Es </a:t>
            </a:r>
            <a:r>
              <a:rPr lang="es-CO" dirty="0"/>
              <a:t>decir, no tenía nada que llamara la atención.  Los hombres no debían ser atraídos por Cristo por despliegue de gloria sobrenatural, sino por la hermosura de una vida piadosa </a:t>
            </a:r>
            <a:r>
              <a:rPr lang="es-CO" dirty="0">
                <a:solidFill>
                  <a:srgbClr val="FF0000"/>
                </a:solidFill>
              </a:rPr>
              <a:t>(ver DTG 14, 19, 29).  </a:t>
            </a:r>
            <a:r>
              <a:rPr lang="es-CO" dirty="0"/>
              <a:t>Cristo anduvo entre los hombres como </a:t>
            </a:r>
            <a:r>
              <a:rPr lang="es-CO" dirty="0" smtClean="0"/>
              <a:t>hombre, </a:t>
            </a:r>
            <a:r>
              <a:rPr lang="es-CO" dirty="0"/>
              <a:t>pero como hombre perfecto.  Isaías no habla aquí de la apariencia física de Cristo, sino que afirma que </a:t>
            </a:r>
            <a:r>
              <a:rPr lang="es-CO" b="1" dirty="0"/>
              <a:t>no era el tipo de Mesías que los judíos esperaban</a:t>
            </a:r>
            <a:r>
              <a:rPr lang="es-CO" dirty="0"/>
              <a:t> </a:t>
            </a:r>
            <a:r>
              <a:rPr lang="es-CO" dirty="0" smtClean="0">
                <a:solidFill>
                  <a:srgbClr val="FF0000"/>
                </a:solidFill>
              </a:rPr>
              <a:t>(Lu.4:29</a:t>
            </a:r>
            <a:r>
              <a:rPr lang="es-CO" dirty="0">
                <a:solidFill>
                  <a:srgbClr val="FF0000"/>
                </a:solidFill>
              </a:rPr>
              <a:t>). </a:t>
            </a:r>
            <a:r>
              <a:rPr lang="es-CO" i="1" dirty="0"/>
              <a:t>Levantándose, lo echaron fuera de la </a:t>
            </a:r>
            <a:r>
              <a:rPr lang="es-CO" i="1" dirty="0" smtClean="0"/>
              <a:t>ciudad-Nazaret- </a:t>
            </a:r>
            <a:r>
              <a:rPr lang="es-CO" i="1" dirty="0"/>
              <a:t>y lo llevaron hasta la cumbre del monte sobre el cual estaba edificada la ciudad de ellos, para </a:t>
            </a:r>
            <a:r>
              <a:rPr lang="es-CO" i="1" dirty="0" smtClean="0"/>
              <a:t>despeñarlo”. </a:t>
            </a:r>
            <a:r>
              <a:rPr lang="es-CO" dirty="0" smtClean="0"/>
              <a:t>Así como los antediluvianos, no confiaban en el arca de Noé, para salvarse. </a:t>
            </a:r>
          </a:p>
        </p:txBody>
      </p:sp>
    </p:spTree>
    <p:extLst>
      <p:ext uri="{BB962C8B-B14F-4D97-AF65-F5344CB8AC3E}">
        <p14:creationId xmlns:p14="http://schemas.microsoft.com/office/powerpoint/2010/main" val="2772108304"/>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36884" y="481263"/>
            <a:ext cx="11566358" cy="6063916"/>
          </a:xfrm>
        </p:spPr>
        <p:txBody>
          <a:bodyPr>
            <a:normAutofit lnSpcReduction="10000"/>
          </a:bodyPr>
          <a:lstStyle/>
          <a:p>
            <a:pPr algn="just"/>
            <a:r>
              <a:rPr lang="es-CO" dirty="0" smtClean="0"/>
              <a:t>Antes </a:t>
            </a:r>
            <a:r>
              <a:rPr lang="es-CO" dirty="0"/>
              <a:t>del Diluvio y antes de que se construyera el arca, existió en la mente de Dios un medio de salvación. No tuvo que esperar hasta que la lluvia comenzara a caer para tener </a:t>
            </a:r>
            <a:r>
              <a:rPr lang="es-CO" dirty="0" smtClean="0"/>
              <a:t>un </a:t>
            </a:r>
            <a:r>
              <a:rPr lang="es-CO" dirty="0"/>
              <a:t>plan de escape. Noé recibió la orden de construir el arca antes de que hubiera caído una </a:t>
            </a:r>
            <a:r>
              <a:rPr lang="es-CO" dirty="0" smtClean="0"/>
              <a:t>gota de agua. </a:t>
            </a:r>
          </a:p>
          <a:p>
            <a:pPr algn="just"/>
            <a:r>
              <a:rPr lang="es-CO" dirty="0" smtClean="0"/>
              <a:t>De </a:t>
            </a:r>
            <a:r>
              <a:rPr lang="es-CO" dirty="0"/>
              <a:t>la misma manera, Cristo no fue una idea de último momento cuando el pecado entró en el jardín del Edén. Desde toda la eternidad pasada </a:t>
            </a:r>
            <a:r>
              <a:rPr lang="es-CO" dirty="0" smtClean="0"/>
              <a:t>Dios </a:t>
            </a:r>
            <a:r>
              <a:rPr lang="es-CO" dirty="0"/>
              <a:t>pretendía salvar a Su pueblo, porque el Mesías era como un Cordero que fue sacrificado desde la </a:t>
            </a:r>
            <a:r>
              <a:rPr lang="es-CO" dirty="0" smtClean="0"/>
              <a:t>creación. </a:t>
            </a:r>
            <a:r>
              <a:rPr lang="es-CO" dirty="0" smtClean="0">
                <a:solidFill>
                  <a:srgbClr val="FF0000"/>
                </a:solidFill>
              </a:rPr>
              <a:t>(Ver Apocalipsis </a:t>
            </a:r>
            <a:r>
              <a:rPr lang="es-CO" dirty="0">
                <a:solidFill>
                  <a:srgbClr val="FF0000"/>
                </a:solidFill>
              </a:rPr>
              <a:t>13:8). </a:t>
            </a:r>
            <a:endParaRPr lang="es-CO" dirty="0" smtClean="0">
              <a:solidFill>
                <a:srgbClr val="FF0000"/>
              </a:solidFill>
            </a:endParaRPr>
          </a:p>
          <a:p>
            <a:pPr algn="just"/>
            <a:r>
              <a:rPr lang="es-CO" dirty="0" smtClean="0"/>
              <a:t>Había de proporcionarse algo para salvar a </a:t>
            </a:r>
            <a:r>
              <a:rPr lang="es-CO" dirty="0"/>
              <a:t>N</a:t>
            </a:r>
            <a:r>
              <a:rPr lang="es-CO" dirty="0" smtClean="0"/>
              <a:t>oé y a su familia, del diluvio. El </a:t>
            </a:r>
            <a:r>
              <a:rPr lang="es-CO" dirty="0"/>
              <a:t>material con el que fue construida el arca nos enseña </a:t>
            </a:r>
            <a:r>
              <a:rPr lang="es-CO" dirty="0" smtClean="0"/>
              <a:t>dos lecciones. </a:t>
            </a:r>
          </a:p>
          <a:p>
            <a:pPr algn="just"/>
            <a:r>
              <a:rPr lang="es-CO" sz="3600" b="1" dirty="0" smtClean="0"/>
              <a:t>1). </a:t>
            </a:r>
            <a:r>
              <a:rPr lang="es-CO" dirty="0" smtClean="0"/>
              <a:t>El arca era de </a:t>
            </a:r>
            <a:r>
              <a:rPr lang="es-CO" dirty="0"/>
              <a:t>madera de </a:t>
            </a:r>
            <a:r>
              <a:rPr lang="es-CO" dirty="0" smtClean="0"/>
              <a:t>ciprés, o cedro, Árboles </a:t>
            </a:r>
            <a:r>
              <a:rPr lang="es-CO" b="1" u="sng" dirty="0"/>
              <a:t>resinosos</a:t>
            </a:r>
            <a:r>
              <a:rPr lang="es-CO" dirty="0"/>
              <a:t>. Elena G. de White declara que la madera que usó Noé fue </a:t>
            </a:r>
            <a:r>
              <a:rPr lang="es-CO" dirty="0" smtClean="0"/>
              <a:t>ciprés. </a:t>
            </a:r>
            <a:r>
              <a:rPr lang="es-CO" dirty="0">
                <a:solidFill>
                  <a:srgbClr val="FF0000"/>
                </a:solidFill>
              </a:rPr>
              <a:t>(PP 81</a:t>
            </a:r>
            <a:r>
              <a:rPr lang="es-CO" dirty="0" smtClean="0">
                <a:solidFill>
                  <a:srgbClr val="FF0000"/>
                </a:solidFill>
              </a:rPr>
              <a:t>). </a:t>
            </a:r>
          </a:p>
          <a:p>
            <a:pPr algn="just"/>
            <a:r>
              <a:rPr lang="es-CO" sz="3600" b="1" dirty="0" smtClean="0"/>
              <a:t>2). </a:t>
            </a:r>
            <a:r>
              <a:rPr lang="es-CO" dirty="0" smtClean="0"/>
              <a:t>La segunda lección </a:t>
            </a:r>
            <a:r>
              <a:rPr lang="es-CO" dirty="0"/>
              <a:t>es que la vida viene de la muerte, y que la vida sólo puede ser asegurada por el sacrificio. Antes de que el arca se pudiera hacer, debían ser talados los árboles. </a:t>
            </a:r>
          </a:p>
        </p:txBody>
      </p:sp>
    </p:spTree>
    <p:extLst>
      <p:ext uri="{BB962C8B-B14F-4D97-AF65-F5344CB8AC3E}">
        <p14:creationId xmlns:p14="http://schemas.microsoft.com/office/powerpoint/2010/main" val="822134844"/>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17095" y="465221"/>
            <a:ext cx="11373852" cy="6144126"/>
          </a:xfrm>
        </p:spPr>
        <p:txBody>
          <a:bodyPr>
            <a:normAutofit/>
          </a:bodyPr>
          <a:lstStyle/>
          <a:p>
            <a:pPr algn="just"/>
            <a:r>
              <a:rPr lang="es-CO" dirty="0"/>
              <a:t>Lo que aseguró la vida de Noé y su familia se obtuvo por la muerte de los árboles. También tenemos aquí una pista de la humanidad de Cristo. </a:t>
            </a:r>
            <a:endParaRPr lang="es-CO" dirty="0" smtClean="0"/>
          </a:p>
          <a:p>
            <a:pPr algn="just"/>
            <a:r>
              <a:rPr lang="es-CO" dirty="0" smtClean="0"/>
              <a:t>Los </a:t>
            </a:r>
            <a:r>
              <a:rPr lang="es-CO" dirty="0"/>
              <a:t>árboles de los que se extrajo la madera del arca vinieron de la tierra, que nos recuerda la descripción que hace Isaías de Cristo: </a:t>
            </a:r>
            <a:r>
              <a:rPr lang="es-CO" dirty="0" smtClean="0"/>
              <a:t>“</a:t>
            </a:r>
            <a:r>
              <a:rPr lang="es-CO" i="1" dirty="0" smtClean="0"/>
              <a:t>como </a:t>
            </a:r>
            <a:r>
              <a:rPr lang="es-CO" i="1" dirty="0"/>
              <a:t>raíz de tierra </a:t>
            </a:r>
            <a:r>
              <a:rPr lang="es-CO" i="1" dirty="0" smtClean="0"/>
              <a:t>seca</a:t>
            </a:r>
            <a:r>
              <a:rPr lang="es-CO" dirty="0" smtClean="0"/>
              <a:t>” </a:t>
            </a:r>
            <a:r>
              <a:rPr lang="es-CO" dirty="0">
                <a:solidFill>
                  <a:srgbClr val="FF0000"/>
                </a:solidFill>
              </a:rPr>
              <a:t>(Isaías 53:2). </a:t>
            </a:r>
            <a:r>
              <a:rPr lang="es-CO" dirty="0"/>
              <a:t>Así también el Mesías, que era el Hijo eterno de Dios, debía llegar a ser el Hijo del Hombre. Eso significaba que surgiría del polvo de la tierra, y como tal puede ser talado, o en el lenguaje de la profecía en </a:t>
            </a:r>
            <a:r>
              <a:rPr lang="es-CO" dirty="0">
                <a:solidFill>
                  <a:srgbClr val="FF0000"/>
                </a:solidFill>
              </a:rPr>
              <a:t>Daniel 9:26</a:t>
            </a:r>
            <a:r>
              <a:rPr lang="es-CO" dirty="0"/>
              <a:t>: </a:t>
            </a:r>
            <a:r>
              <a:rPr lang="es-CO" dirty="0" smtClean="0"/>
              <a:t>“</a:t>
            </a:r>
            <a:r>
              <a:rPr lang="es-CO" i="1" dirty="0" smtClean="0"/>
              <a:t>se </a:t>
            </a:r>
            <a:r>
              <a:rPr lang="es-CO" i="1" dirty="0"/>
              <a:t>quitará la </a:t>
            </a:r>
            <a:r>
              <a:rPr lang="es-CO" i="1" dirty="0" smtClean="0"/>
              <a:t>vida al Mesías</a:t>
            </a:r>
            <a:r>
              <a:rPr lang="es-CO" dirty="0" smtClean="0"/>
              <a:t>” -será cortado-, como fueron los árboles con los que se construyó el arca, antes </a:t>
            </a:r>
            <a:r>
              <a:rPr lang="es-CO" dirty="0"/>
              <a:t>de que Él pueda ser un lugar de seguridad para </a:t>
            </a:r>
            <a:r>
              <a:rPr lang="es-CO" dirty="0" smtClean="0"/>
              <a:t>nosotros.</a:t>
            </a:r>
          </a:p>
          <a:p>
            <a:pPr algn="just"/>
            <a:r>
              <a:rPr lang="es-CO" dirty="0"/>
              <a:t>Aunque las apariencias dijeran lo contrario, El arca era un lugar de absoluta seguridad. Dios también le dijo a Noé que la cubra con brea por dentro y por fuera. </a:t>
            </a:r>
            <a:r>
              <a:rPr lang="es-CO" dirty="0" smtClean="0"/>
              <a:t>La </a:t>
            </a:r>
            <a:r>
              <a:rPr lang="es-CO" dirty="0"/>
              <a:t>palabra traducida "brea" es de origen babilonio y designa tanto </a:t>
            </a:r>
            <a:r>
              <a:rPr lang="es-CO" u="sng" dirty="0"/>
              <a:t>brea</a:t>
            </a:r>
            <a:r>
              <a:rPr lang="es-CO" dirty="0"/>
              <a:t> como </a:t>
            </a:r>
            <a:r>
              <a:rPr lang="es-CO" u="sng" dirty="0"/>
              <a:t>betún</a:t>
            </a:r>
            <a:r>
              <a:rPr lang="es-CO" dirty="0"/>
              <a:t>.  </a:t>
            </a:r>
          </a:p>
        </p:txBody>
      </p:sp>
    </p:spTree>
    <p:extLst>
      <p:ext uri="{BB962C8B-B14F-4D97-AF65-F5344CB8AC3E}">
        <p14:creationId xmlns:p14="http://schemas.microsoft.com/office/powerpoint/2010/main" val="2449055004"/>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1053" y="385010"/>
            <a:ext cx="11454063" cy="6472989"/>
          </a:xfrm>
        </p:spPr>
        <p:txBody>
          <a:bodyPr>
            <a:normAutofit/>
          </a:bodyPr>
          <a:lstStyle/>
          <a:p>
            <a:pPr marL="0" indent="0">
              <a:buNone/>
            </a:pPr>
            <a:r>
              <a:rPr lang="es-CO" sz="3600" b="1" dirty="0" smtClean="0"/>
              <a:t>¿De donde procedía la brea, o el betún?</a:t>
            </a:r>
          </a:p>
          <a:p>
            <a:pPr marL="0" indent="0" algn="just">
              <a:buNone/>
            </a:pPr>
            <a:r>
              <a:rPr lang="es-CO" dirty="0" smtClean="0"/>
              <a:t>Tales </a:t>
            </a:r>
            <a:r>
              <a:rPr lang="es-CO" dirty="0"/>
              <a:t>materiales </a:t>
            </a:r>
            <a:r>
              <a:rPr lang="es-CO" dirty="0" smtClean="0"/>
              <a:t>“Brea o betún”, se </a:t>
            </a:r>
            <a:r>
              <a:rPr lang="es-CO" dirty="0"/>
              <a:t>han encontrado en Mesopotamia desde los tiempos antiguos y se han usado para calafatear </a:t>
            </a:r>
            <a:r>
              <a:rPr lang="es-CO" dirty="0" smtClean="0"/>
              <a:t>barcos. </a:t>
            </a:r>
            <a:r>
              <a:rPr lang="es-CO" dirty="0" smtClean="0">
                <a:solidFill>
                  <a:srgbClr val="FF0000"/>
                </a:solidFill>
              </a:rPr>
              <a:t>Gen.2:12</a:t>
            </a:r>
            <a:r>
              <a:rPr lang="es-CO" dirty="0" smtClean="0"/>
              <a:t> dice:  </a:t>
            </a:r>
            <a:r>
              <a:rPr lang="es-CO" dirty="0"/>
              <a:t>El oro de aquella tierra es bueno; y hay allí también </a:t>
            </a:r>
            <a:r>
              <a:rPr lang="es-CO" b="1" u="sng" dirty="0"/>
              <a:t>bedelio</a:t>
            </a:r>
            <a:r>
              <a:rPr lang="es-CO" dirty="0"/>
              <a:t> y ónice. </a:t>
            </a:r>
            <a:r>
              <a:rPr lang="es-CO" dirty="0" smtClean="0"/>
              <a:t>Según el historiador </a:t>
            </a:r>
            <a:r>
              <a:rPr lang="es-CO" dirty="0"/>
              <a:t>Plinio, el </a:t>
            </a:r>
            <a:r>
              <a:rPr lang="es-CO" dirty="0" smtClean="0"/>
              <a:t>BEDELIO ERA LA RESINA TRANSPARENTE Y AROMÁTICA DE UN ÁRBOL ORIUNDO DE ARABIA, LA INDIA, PERSIA Y BABILONIA.  </a:t>
            </a:r>
            <a:r>
              <a:rPr lang="es-CO" dirty="0"/>
              <a:t>No sabemos si éste era el mismo bedelio de los días antediluvianos</a:t>
            </a:r>
            <a:r>
              <a:rPr lang="es-CO" dirty="0" smtClean="0"/>
              <a:t>. </a:t>
            </a:r>
            <a:r>
              <a:rPr lang="es-CO" dirty="0" smtClean="0">
                <a:solidFill>
                  <a:srgbClr val="FF0000"/>
                </a:solidFill>
              </a:rPr>
              <a:t>(CBA). </a:t>
            </a:r>
          </a:p>
          <a:p>
            <a:pPr marL="0" indent="0" algn="just">
              <a:buNone/>
            </a:pPr>
            <a:r>
              <a:rPr lang="es-CO" dirty="0" smtClean="0"/>
              <a:t>El hecho de que el arca fuera fabricada con </a:t>
            </a:r>
            <a:r>
              <a:rPr lang="pt-BR" b="1" dirty="0"/>
              <a:t>ciprés, o cedro</a:t>
            </a:r>
            <a:r>
              <a:rPr lang="pt-BR" dirty="0"/>
              <a:t>, Árboles </a:t>
            </a:r>
            <a:r>
              <a:rPr lang="pt-BR" dirty="0" smtClean="0"/>
              <a:t>resinosos, que abundavam en ese tiempo, antes del diluvio,  quisá de ellos  obtuso Noé lá resina, para combertirla em Brea. Sin. embargo, ló importante aqui es el simbolismo. </a:t>
            </a:r>
          </a:p>
          <a:p>
            <a:pPr marL="0" indent="0" algn="just">
              <a:buNone/>
            </a:pPr>
            <a:r>
              <a:rPr lang="es-CO" dirty="0" smtClean="0"/>
              <a:t> Queda bien claro que la brea con que Noé cafeteó el arca, no provino del petróleo, de los fósiles de animales o de los árboles sepultados en el diluvio, ya que el arca fue contraída para salvar a Noé del diluvio.   </a:t>
            </a:r>
            <a:endParaRPr lang="es-CO" dirty="0"/>
          </a:p>
        </p:txBody>
      </p:sp>
    </p:spTree>
    <p:extLst>
      <p:ext uri="{BB962C8B-B14F-4D97-AF65-F5344CB8AC3E}">
        <p14:creationId xmlns:p14="http://schemas.microsoft.com/office/powerpoint/2010/main" val="388764308"/>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52926" y="561474"/>
            <a:ext cx="11550316" cy="6079958"/>
          </a:xfrm>
        </p:spPr>
        <p:txBody>
          <a:bodyPr>
            <a:normAutofit lnSpcReduction="10000"/>
          </a:bodyPr>
          <a:lstStyle/>
          <a:p>
            <a:pPr algn="just"/>
            <a:r>
              <a:rPr lang="es-CO" dirty="0" smtClean="0"/>
              <a:t>Hoy sabemos que </a:t>
            </a:r>
            <a:r>
              <a:rPr lang="es-CO" dirty="0"/>
              <a:t>la brea es un derivado del petróleo, y también sabemos que el petróleo se obtiene de los restos fósiles que se encuentran sepultados bajo tierra y en todo el planeta, los cuales son nada mas y nada menos que la gran evidencia de que el diluvio fue un evento universal y no </a:t>
            </a:r>
            <a:r>
              <a:rPr lang="es-CO" dirty="0" smtClean="0"/>
              <a:t>local, como algunos argumentan.</a:t>
            </a:r>
          </a:p>
          <a:p>
            <a:pPr algn="just"/>
            <a:r>
              <a:rPr lang="es-CO" dirty="0" smtClean="0"/>
              <a:t>Pero </a:t>
            </a:r>
            <a:r>
              <a:rPr lang="es-CO" dirty="0"/>
              <a:t>vemos principalmente que el diluvio universal en los días de Noé fue al autor de todos estos fósiles, los cuales se formaron tras los violentos movimientos de agua y placas tectónicas mediante erupciones volcánicas subterráneas y terrestres. </a:t>
            </a:r>
            <a:endParaRPr lang="es-CO" dirty="0" smtClean="0"/>
          </a:p>
          <a:p>
            <a:pPr algn="just"/>
            <a:r>
              <a:rPr lang="es-CO" dirty="0" smtClean="0"/>
              <a:t>Tanto </a:t>
            </a:r>
            <a:r>
              <a:rPr lang="es-CO" dirty="0"/>
              <a:t>animales como plantas y árboles fueron sepultados rápidamente por avalanchas de lodo, barro, arena, sedimentos minerales y el peso del agua, condiciones únicas para la formación de los millones de fósiles que se encuentran en todo el mundo, muchos de ellos en capas que tienen kilómetros de grosor y distancia, los cuales el hombre luego a utilizado para diferentes usos y desarrollar distintos productos</a:t>
            </a:r>
            <a:r>
              <a:rPr lang="es-CO" dirty="0" smtClean="0"/>
              <a:t>.</a:t>
            </a:r>
            <a:endParaRPr lang="es-CO" dirty="0"/>
          </a:p>
        </p:txBody>
      </p:sp>
    </p:spTree>
    <p:extLst>
      <p:ext uri="{BB962C8B-B14F-4D97-AF65-F5344CB8AC3E}">
        <p14:creationId xmlns:p14="http://schemas.microsoft.com/office/powerpoint/2010/main" val="3243115843"/>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85011" y="449178"/>
            <a:ext cx="11470105" cy="6224337"/>
          </a:xfrm>
        </p:spPr>
        <p:txBody>
          <a:bodyPr>
            <a:normAutofit/>
          </a:bodyPr>
          <a:lstStyle/>
          <a:p>
            <a:pPr algn="just"/>
            <a:r>
              <a:rPr lang="es-CO" dirty="0" smtClean="0"/>
              <a:t>Por tanto, </a:t>
            </a:r>
            <a:r>
              <a:rPr lang="es-CO" dirty="0"/>
              <a:t>notemos que a Noé  no le hizo falta tener fósiles presentes para obtener de ellos la brea, ya que la misma puede obtenerse de bosques de árboles y arbustos. Esto es algo que podemos comprobar ya que la brea fue el producto más exportado por Finlandia durante los siglos XVII y XVIII. </a:t>
            </a:r>
            <a:endParaRPr lang="es-CO" dirty="0" smtClean="0"/>
          </a:p>
          <a:p>
            <a:pPr algn="just"/>
            <a:r>
              <a:rPr lang="es-CO" dirty="0" smtClean="0"/>
              <a:t>LOS NAVÍOS Y BUQUES MERCANTES EUROPEOS NECESITABAN ENORMES CANTIDADES DE BREA Y SU PRINCIPAL SUMINISTRO PROVENÍA DE LOS BOSQUES DEL REINO DE SUECIA-FINLANDIA. </a:t>
            </a:r>
            <a:r>
              <a:rPr lang="es-CO" dirty="0"/>
              <a:t>En otros países se utilizaban pinos viejos, o lo que queda después de talar un árbol, como materia prima para conseguir brea, mientras que los finlandeses la sacaban de los pinos jóvenes.</a:t>
            </a:r>
          </a:p>
          <a:p>
            <a:pPr algn="just"/>
            <a:r>
              <a:rPr lang="es-CO" dirty="0" smtClean="0"/>
              <a:t>LA CORTEZA DE ÁRBOLES Y ARBUSTOS SE CORTABA PARA PRODUCIR INCISIONES POR LAS QUE DESPUÉS FLUIRÍA LA RESINA. </a:t>
            </a:r>
            <a:r>
              <a:rPr lang="es-CO" dirty="0"/>
              <a:t>Tras unos años, estos árboles eran talados, cortados en trozos pequeños y almacenados para producir brea. Ésta se transportaba a los puertos en barriles y embarcaba rumbo a los mercados internacionales. </a:t>
            </a:r>
          </a:p>
        </p:txBody>
      </p:sp>
    </p:spTree>
    <p:extLst>
      <p:ext uri="{BB962C8B-B14F-4D97-AF65-F5344CB8AC3E}">
        <p14:creationId xmlns:p14="http://schemas.microsoft.com/office/powerpoint/2010/main" val="4147151379"/>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1053" y="368968"/>
            <a:ext cx="11438021" cy="6240379"/>
          </a:xfrm>
        </p:spPr>
        <p:txBody>
          <a:bodyPr>
            <a:normAutofit lnSpcReduction="10000"/>
          </a:bodyPr>
          <a:lstStyle/>
          <a:p>
            <a:pPr algn="just"/>
            <a:r>
              <a:rPr lang="es-CO" dirty="0"/>
              <a:t>El negocio de la brea fue el modo de subsistencia que tenían los habitantes del interior, la mayoría de los cuales vivían en el sureste de Finlandia. Más tarde, ya a finales del apogeo de esta industria, también se procesaba en las regiones de Ostrobotnia y Kainuu. La fabricación de brea se llevó a cabo en Finlandia durante 300 años, finalizando a comienzos del siglo XX, cuando se dejaron de construir barcos de madera y se redujo así la demanda de esta materia.</a:t>
            </a:r>
          </a:p>
          <a:p>
            <a:pPr algn="just"/>
            <a:r>
              <a:rPr lang="es-CO" dirty="0"/>
              <a:t>Los escandinavos </a:t>
            </a:r>
            <a:r>
              <a:rPr lang="es-CO" dirty="0" smtClean="0"/>
              <a:t>OBTENÍAN LA BREA DE LA CORTEZA DE ÁRBOLES Y ARBUSTOS, </a:t>
            </a:r>
            <a:r>
              <a:rPr lang="es-CO" dirty="0"/>
              <a:t>la que se cortaba para producir incisiones por las que después </a:t>
            </a:r>
            <a:r>
              <a:rPr lang="es-CO" dirty="0" smtClean="0"/>
              <a:t>FLUIRÍA LA RESINA, Y DE ÉSTA OBTENER LA BREA. </a:t>
            </a:r>
            <a:r>
              <a:rPr lang="es-CO" dirty="0"/>
              <a:t>También parece que tenían otro método, </a:t>
            </a:r>
            <a:r>
              <a:rPr lang="es-CO" dirty="0" smtClean="0"/>
              <a:t>LUEGO DE SACAR LA CORTEZA AL CABO DE   UNOS AÑOS, ESTOS ÁRBOLES ERAN TALADOS, CORTADOS EN TROZOS PEQUEÑOS Y ALMACENADOS PARA PRODUCIR LA BREA. </a:t>
            </a:r>
            <a:r>
              <a:rPr lang="es-CO" dirty="0"/>
              <a:t>El proceso de como lo hacían no se sabe bien, pero lo que si se sabe es que el producto final lo lograban, y parece que muy bien hecho ya que durante 300 años lo estuvieron utilizando. </a:t>
            </a:r>
          </a:p>
          <a:p>
            <a:endParaRPr lang="es-CO" dirty="0"/>
          </a:p>
        </p:txBody>
      </p:sp>
    </p:spTree>
    <p:extLst>
      <p:ext uri="{BB962C8B-B14F-4D97-AF65-F5344CB8AC3E}">
        <p14:creationId xmlns:p14="http://schemas.microsoft.com/office/powerpoint/2010/main" val="286154772"/>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36883" y="288758"/>
            <a:ext cx="11438021" cy="6569241"/>
          </a:xfrm>
        </p:spPr>
        <p:txBody>
          <a:bodyPr>
            <a:normAutofit lnSpcReduction="10000"/>
          </a:bodyPr>
          <a:lstStyle/>
          <a:p>
            <a:pPr marL="0" indent="0" algn="just">
              <a:buNone/>
            </a:pPr>
            <a:r>
              <a:rPr lang="es-CO" dirty="0" smtClean="0"/>
              <a:t>La </a:t>
            </a:r>
            <a:r>
              <a:rPr lang="es-CO" dirty="0"/>
              <a:t>furia de las aguas sería tan grande que </a:t>
            </a:r>
            <a:r>
              <a:rPr lang="es-CO" dirty="0" smtClean="0"/>
              <a:t>Dios ordenó que el arca fuera recubierta </a:t>
            </a:r>
            <a:r>
              <a:rPr lang="es-CO" dirty="0"/>
              <a:t>por el interior y el </a:t>
            </a:r>
            <a:r>
              <a:rPr lang="es-CO" dirty="0" smtClean="0"/>
              <a:t>exterior con brea. </a:t>
            </a:r>
            <a:r>
              <a:rPr lang="es-CO" dirty="0"/>
              <a:t>No importa lo fuerte que lloviera o qué tan alto subieran las aguas, todos dentro del arca estaban seguros; </a:t>
            </a:r>
            <a:r>
              <a:rPr lang="es-CO" dirty="0" smtClean="0"/>
              <a:t>era imposible que le penetrara el agua, por ello, el </a:t>
            </a:r>
            <a:r>
              <a:rPr lang="es-CO" dirty="0"/>
              <a:t>arca </a:t>
            </a:r>
            <a:r>
              <a:rPr lang="es-CO" dirty="0" smtClean="0"/>
              <a:t>es un símbolo de </a:t>
            </a:r>
            <a:r>
              <a:rPr lang="es-CO" dirty="0"/>
              <a:t>nuestra seguridad en Cristo. </a:t>
            </a:r>
            <a:endParaRPr lang="es-CO" dirty="0" smtClean="0"/>
          </a:p>
          <a:p>
            <a:pPr algn="just"/>
            <a:r>
              <a:rPr lang="es-CO" dirty="0" smtClean="0"/>
              <a:t>La </a:t>
            </a:r>
            <a:r>
              <a:rPr lang="es-CO" dirty="0"/>
              <a:t>palabra hebrea usada aquí para brea es </a:t>
            </a:r>
            <a:r>
              <a:rPr lang="es-CO" dirty="0" smtClean="0"/>
              <a:t>kafár.  Esta </a:t>
            </a:r>
            <a:r>
              <a:rPr lang="es-CO" dirty="0"/>
              <a:t>palabra significa normalmente una cubierta. Es la misma raíz hebrea de la palabra que </a:t>
            </a:r>
            <a:r>
              <a:rPr lang="es-CO" dirty="0" smtClean="0"/>
              <a:t>se </a:t>
            </a:r>
            <a:r>
              <a:rPr lang="es-CO" dirty="0"/>
              <a:t>traduce como expiación </a:t>
            </a:r>
            <a:r>
              <a:rPr lang="es-CO" dirty="0" smtClean="0">
                <a:solidFill>
                  <a:srgbClr val="FF0000"/>
                </a:solidFill>
              </a:rPr>
              <a:t>(Levítico 17:11). </a:t>
            </a:r>
          </a:p>
          <a:p>
            <a:pPr algn="just"/>
            <a:r>
              <a:rPr lang="es-CO" dirty="0" smtClean="0"/>
              <a:t>Así </a:t>
            </a:r>
            <a:r>
              <a:rPr lang="es-CO" dirty="0"/>
              <a:t>que el significado normal sería un sacrificio por los pecados y para proporcionar la reconciliación con Dios. </a:t>
            </a:r>
            <a:r>
              <a:rPr lang="es-CO" dirty="0" smtClean="0"/>
              <a:t>Por tanto, La BREA fue extraía de los árboles resinosos con los cuales fue fabricada el arca, que tuvieron que morir, al ser cortados.</a:t>
            </a:r>
          </a:p>
          <a:p>
            <a:pPr marL="0" indent="0" algn="just">
              <a:buNone/>
            </a:pPr>
            <a:r>
              <a:rPr lang="es-CO" dirty="0" smtClean="0"/>
              <a:t>Noé </a:t>
            </a:r>
            <a:r>
              <a:rPr lang="es-CO" dirty="0"/>
              <a:t>no tenía que cuidar de sí mismo, porque después de haber entrado en el arca, </a:t>
            </a:r>
            <a:r>
              <a:rPr lang="es-CO" dirty="0" smtClean="0"/>
              <a:t>Dios era </a:t>
            </a:r>
            <a:r>
              <a:rPr lang="es-CO" dirty="0"/>
              <a:t>responsable de su protección: Su tiempo de gracia estaba a punto de concluir. Noé había seguido fielmente las instrucciones que había recibido de Dios. </a:t>
            </a:r>
          </a:p>
        </p:txBody>
      </p:sp>
    </p:spTree>
    <p:extLst>
      <p:ext uri="{BB962C8B-B14F-4D97-AF65-F5344CB8AC3E}">
        <p14:creationId xmlns:p14="http://schemas.microsoft.com/office/powerpoint/2010/main" val="290937857"/>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2925" y="365125"/>
            <a:ext cx="11357811" cy="2618707"/>
          </a:xfrm>
        </p:spPr>
        <p:txBody>
          <a:bodyPr>
            <a:noAutofit/>
          </a:bodyPr>
          <a:lstStyle/>
          <a:p>
            <a:pPr algn="just"/>
            <a:r>
              <a:rPr lang="es-CO" sz="2800" dirty="0"/>
              <a:t>Una ves que el arca estuvo terminada en su estructura, así como lo hace el constructor de una casa, lo último que hace es pintarla, Noé y sus hijos le dieron el último retoque con brea, </a:t>
            </a:r>
            <a:r>
              <a:rPr lang="es-CO" sz="2800" dirty="0" smtClean="0"/>
              <a:t>por dentro y por fuera, una </a:t>
            </a:r>
            <a:r>
              <a:rPr lang="es-CO" sz="2800" dirty="0"/>
              <a:t>especie de colada espesa, negra, para taparle las aniones de una tabla con la otra y taparte los poros, hasta que quedó totalmente revestida de brea, </a:t>
            </a:r>
            <a:r>
              <a:rPr lang="es-CO" sz="2800" dirty="0" smtClean="0"/>
              <a:t>“impermeabilizada”, como </a:t>
            </a:r>
            <a:r>
              <a:rPr lang="es-CO" sz="2800" dirty="0"/>
              <a:t>Dios lo había ordenado. </a:t>
            </a:r>
          </a:p>
        </p:txBody>
      </p:sp>
      <p:pic>
        <p:nvPicPr>
          <p:cNvPr id="4" name="Imagen 3"/>
          <p:cNvPicPr>
            <a:picLocks noChangeAspect="1"/>
          </p:cNvPicPr>
          <p:nvPr/>
        </p:nvPicPr>
        <p:blipFill>
          <a:blip r:embed="rId2"/>
          <a:stretch>
            <a:fillRect/>
          </a:stretch>
        </p:blipFill>
        <p:spPr>
          <a:xfrm>
            <a:off x="2903622" y="2983832"/>
            <a:ext cx="7122693" cy="3737812"/>
          </a:xfrm>
          <a:prstGeom prst="rect">
            <a:avLst/>
          </a:prstGeom>
        </p:spPr>
      </p:pic>
    </p:spTree>
    <p:extLst>
      <p:ext uri="{BB962C8B-B14F-4D97-AF65-F5344CB8AC3E}">
        <p14:creationId xmlns:p14="http://schemas.microsoft.com/office/powerpoint/2010/main" val="100138127"/>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52925" y="481263"/>
            <a:ext cx="11389895" cy="5951622"/>
          </a:xfrm>
        </p:spPr>
        <p:txBody>
          <a:bodyPr>
            <a:normAutofit/>
          </a:bodyPr>
          <a:lstStyle/>
          <a:p>
            <a:pPr algn="just"/>
            <a:r>
              <a:rPr lang="es-CO" dirty="0" smtClean="0"/>
              <a:t>La </a:t>
            </a:r>
            <a:r>
              <a:rPr lang="es-CO" dirty="0"/>
              <a:t>cobertura de brea salvaría </a:t>
            </a:r>
            <a:r>
              <a:rPr lang="es-CO" dirty="0" smtClean="0"/>
              <a:t>físicamente a sus ocupantes, mientras </a:t>
            </a:r>
            <a:r>
              <a:rPr lang="es-CO" dirty="0"/>
              <a:t>que la cobertura de la sangre del Mesías salva </a:t>
            </a:r>
            <a:r>
              <a:rPr lang="es-CO" dirty="0" smtClean="0"/>
              <a:t>espiritualmente, a los entren a Él. </a:t>
            </a:r>
            <a:r>
              <a:rPr lang="es-CO" dirty="0"/>
              <a:t>Todos los que entraron en el arca se salvaron de la muerte, ninguno pereció en el Diluvio.  </a:t>
            </a:r>
            <a:endParaRPr lang="es-CO" dirty="0" smtClean="0"/>
          </a:p>
          <a:p>
            <a:pPr algn="just"/>
            <a:r>
              <a:rPr lang="es-CO" dirty="0" smtClean="0"/>
              <a:t>Esto </a:t>
            </a:r>
            <a:r>
              <a:rPr lang="es-CO" dirty="0"/>
              <a:t>nos recuerda las palabras del Señor: “</a:t>
            </a:r>
            <a:r>
              <a:rPr lang="es-CO" i="1" dirty="0"/>
              <a:t>Todos los que el Padre me da vendrán a mí; y al que a mí viene, no lo rechazo. Porque la voluntad de mi Padre es que todo el que reconozca al Hijo y crea en él, tenga vida eterna, y yo lo resucitaré en el día fina</a:t>
            </a:r>
            <a:r>
              <a:rPr lang="es-CO" dirty="0"/>
              <a:t>l” </a:t>
            </a:r>
            <a:r>
              <a:rPr lang="es-CO" dirty="0">
                <a:solidFill>
                  <a:srgbClr val="FF0000"/>
                </a:solidFill>
              </a:rPr>
              <a:t>(Juan 6:37, 40).</a:t>
            </a:r>
          </a:p>
          <a:p>
            <a:pPr algn="just"/>
            <a:endParaRPr lang="es-CO" dirty="0" smtClean="0"/>
          </a:p>
          <a:p>
            <a:pPr algn="just"/>
            <a:r>
              <a:rPr lang="es-CO" dirty="0" smtClean="0"/>
              <a:t>Así El </a:t>
            </a:r>
            <a:r>
              <a:rPr lang="es-CO" dirty="0"/>
              <a:t>arca se </a:t>
            </a:r>
            <a:r>
              <a:rPr lang="es-CO" dirty="0" smtClean="0"/>
              <a:t>terminó </a:t>
            </a:r>
            <a:r>
              <a:rPr lang="es-CO" dirty="0"/>
              <a:t>en todos sus aspectos como Dios lo había mandado, y </a:t>
            </a:r>
            <a:r>
              <a:rPr lang="es-CO" dirty="0" smtClean="0"/>
              <a:t>fue </a:t>
            </a:r>
            <a:r>
              <a:rPr lang="es-CO" dirty="0"/>
              <a:t>provista de </a:t>
            </a:r>
            <a:r>
              <a:rPr lang="es-CO" dirty="0" smtClean="0"/>
              <a:t>alimentos </a:t>
            </a:r>
            <a:r>
              <a:rPr lang="es-CO" dirty="0"/>
              <a:t>para los hombres y las bestias. Y entonces el siervo de Dios dirigió su última y solemne súplica a la gente. Con anhelo indecible, les rogó que buscasen refugio mientras era posible encontrarlo. </a:t>
            </a:r>
            <a:endParaRPr lang="es-CO" dirty="0" smtClean="0">
              <a:solidFill>
                <a:srgbClr val="FF0000"/>
              </a:solidFill>
            </a:endParaRPr>
          </a:p>
        </p:txBody>
      </p:sp>
    </p:spTree>
    <p:extLst>
      <p:ext uri="{BB962C8B-B14F-4D97-AF65-F5344CB8AC3E}">
        <p14:creationId xmlns:p14="http://schemas.microsoft.com/office/powerpoint/2010/main" val="1097137159"/>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433137"/>
            <a:ext cx="11277600" cy="1973179"/>
          </a:xfrm>
        </p:spPr>
        <p:txBody>
          <a:bodyPr>
            <a:normAutofit/>
          </a:bodyPr>
          <a:lstStyle/>
          <a:p>
            <a:pPr marL="0" indent="0" algn="just">
              <a:buNone/>
            </a:pPr>
            <a:r>
              <a:rPr lang="es-CO" dirty="0"/>
              <a:t>Nuevamente rechazaron sus palabras, y alzaron sus voces en son de burla y de mofa. </a:t>
            </a:r>
            <a:r>
              <a:rPr lang="es-CO" dirty="0">
                <a:solidFill>
                  <a:srgbClr val="FF0000"/>
                </a:solidFill>
              </a:rPr>
              <a:t>PP54 </a:t>
            </a:r>
            <a:r>
              <a:rPr lang="es-CO" dirty="0" smtClean="0">
                <a:solidFill>
                  <a:srgbClr val="FF0000"/>
                </a:solidFill>
              </a:rPr>
              <a:t>85.1</a:t>
            </a:r>
            <a:endParaRPr lang="es-CO" dirty="0">
              <a:solidFill>
                <a:srgbClr val="FF0000"/>
              </a:solidFill>
            </a:endParaRPr>
          </a:p>
        </p:txBody>
      </p:sp>
      <p:pic>
        <p:nvPicPr>
          <p:cNvPr id="4" name="Imagen 3"/>
          <p:cNvPicPr>
            <a:picLocks noChangeAspect="1"/>
          </p:cNvPicPr>
          <p:nvPr/>
        </p:nvPicPr>
        <p:blipFill>
          <a:blip r:embed="rId2"/>
          <a:stretch>
            <a:fillRect/>
          </a:stretch>
        </p:blipFill>
        <p:spPr>
          <a:xfrm>
            <a:off x="457200" y="1844842"/>
            <a:ext cx="3986463" cy="3117593"/>
          </a:xfrm>
          <a:prstGeom prst="rect">
            <a:avLst/>
          </a:prstGeom>
        </p:spPr>
      </p:pic>
      <p:sp>
        <p:nvSpPr>
          <p:cNvPr id="5" name="Rectángulo 4"/>
          <p:cNvSpPr/>
          <p:nvPr/>
        </p:nvSpPr>
        <p:spPr>
          <a:xfrm>
            <a:off x="457200" y="5205895"/>
            <a:ext cx="11494168" cy="1384995"/>
          </a:xfrm>
          <a:prstGeom prst="rect">
            <a:avLst/>
          </a:prstGeom>
        </p:spPr>
        <p:txBody>
          <a:bodyPr wrap="square">
            <a:spAutoFit/>
          </a:bodyPr>
          <a:lstStyle/>
          <a:p>
            <a:pPr algn="just"/>
            <a:r>
              <a:rPr lang="es-CO" dirty="0"/>
              <a:t>“</a:t>
            </a:r>
            <a:r>
              <a:rPr lang="es-CO" sz="2800" dirty="0"/>
              <a:t>Luego el Señor cerró la puerta del arca”. </a:t>
            </a:r>
            <a:r>
              <a:rPr lang="es-CO" sz="2800" dirty="0">
                <a:solidFill>
                  <a:srgbClr val="FF0000"/>
                </a:solidFill>
              </a:rPr>
              <a:t>(Ge.7:16)</a:t>
            </a:r>
            <a:r>
              <a:rPr lang="es-CO" sz="2800" dirty="0"/>
              <a:t>. Allí </a:t>
            </a:r>
            <a:r>
              <a:rPr lang="es-CO" sz="2800" dirty="0" smtClean="0"/>
              <a:t>se terminó el tiempo de </a:t>
            </a:r>
            <a:r>
              <a:rPr lang="es-CO" sz="2800" dirty="0"/>
              <a:t>gracia, tal como Dios lo había </a:t>
            </a:r>
            <a:r>
              <a:rPr lang="es-CO" sz="2800" dirty="0" smtClean="0"/>
              <a:t>dicho 120 años antes..  </a:t>
            </a:r>
            <a:r>
              <a:rPr lang="es-CO" sz="2800" dirty="0"/>
              <a:t>Los que ENTRARON al arca estaban salvos, y los que no, estaban perdidos para siempre. </a:t>
            </a:r>
          </a:p>
        </p:txBody>
      </p:sp>
      <p:pic>
        <p:nvPicPr>
          <p:cNvPr id="6" name="Imagen 5"/>
          <p:cNvPicPr>
            <a:picLocks noChangeAspect="1"/>
          </p:cNvPicPr>
          <p:nvPr/>
        </p:nvPicPr>
        <p:blipFill>
          <a:blip r:embed="rId3"/>
          <a:stretch>
            <a:fillRect/>
          </a:stretch>
        </p:blipFill>
        <p:spPr>
          <a:xfrm>
            <a:off x="9055768" y="1844842"/>
            <a:ext cx="2895600" cy="3117593"/>
          </a:xfrm>
          <a:prstGeom prst="rect">
            <a:avLst/>
          </a:prstGeom>
        </p:spPr>
      </p:pic>
      <p:pic>
        <p:nvPicPr>
          <p:cNvPr id="7" name="Imagen 6"/>
          <p:cNvPicPr>
            <a:picLocks noChangeAspect="1"/>
          </p:cNvPicPr>
          <p:nvPr/>
        </p:nvPicPr>
        <p:blipFill>
          <a:blip r:embed="rId4"/>
          <a:stretch>
            <a:fillRect/>
          </a:stretch>
        </p:blipFill>
        <p:spPr>
          <a:xfrm>
            <a:off x="4660231" y="1844842"/>
            <a:ext cx="4178969" cy="3117593"/>
          </a:xfrm>
          <a:prstGeom prst="rect">
            <a:avLst/>
          </a:prstGeom>
        </p:spPr>
      </p:pic>
    </p:spTree>
    <p:extLst>
      <p:ext uri="{BB962C8B-B14F-4D97-AF65-F5344CB8AC3E}">
        <p14:creationId xmlns:p14="http://schemas.microsoft.com/office/powerpoint/2010/main" val="2105464144"/>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6674" y="160421"/>
            <a:ext cx="11694694" cy="6697579"/>
          </a:xfrm>
        </p:spPr>
        <p:txBody>
          <a:bodyPr>
            <a:normAutofit fontScale="92500" lnSpcReduction="10000"/>
          </a:bodyPr>
          <a:lstStyle/>
          <a:p>
            <a:pPr algn="just"/>
            <a:r>
              <a:rPr lang="es-CO" dirty="0"/>
              <a:t>Lo mismo sucede con aquellos que han llegado a Cristo en busca de refugio: “El que cree en el Hijo tiene vida eterna; pero el que se niega a creer en el Hijo no verá la vida, sino que la ira de Dios está sobre él.” dice </a:t>
            </a:r>
            <a:r>
              <a:rPr lang="es-CO" dirty="0">
                <a:solidFill>
                  <a:srgbClr val="FF0000"/>
                </a:solidFill>
              </a:rPr>
              <a:t>(Juan 3:36). </a:t>
            </a:r>
          </a:p>
          <a:p>
            <a:pPr algn="just"/>
            <a:r>
              <a:rPr lang="es-CO" dirty="0" smtClean="0"/>
              <a:t>Dios </a:t>
            </a:r>
            <a:r>
              <a:rPr lang="es-CO" dirty="0"/>
              <a:t>mandó a Noé: “</a:t>
            </a:r>
            <a:r>
              <a:rPr lang="es-CO" i="1" dirty="0"/>
              <a:t>Entra tú y toda tu casa en el arca; porque a ti he visto justo delante de mí en esta generación</a:t>
            </a:r>
            <a:r>
              <a:rPr lang="es-CO" dirty="0"/>
              <a:t>.” </a:t>
            </a:r>
            <a:r>
              <a:rPr lang="es-CO" dirty="0">
                <a:solidFill>
                  <a:srgbClr val="FF0000"/>
                </a:solidFill>
              </a:rPr>
              <a:t>Génesis 7:1</a:t>
            </a:r>
            <a:r>
              <a:rPr lang="es-CO" dirty="0"/>
              <a:t>. </a:t>
            </a:r>
            <a:r>
              <a:rPr lang="es-CO" dirty="0" smtClean="0"/>
              <a:t>Aparentemente el mensaje de Noé, había sido un fracaso, nadie lo escucho, pero no era así, Él de parte de Dios había demostrado su amor por salvarlos, pero no quisieron, escuchar, </a:t>
            </a:r>
            <a:r>
              <a:rPr lang="es-CO" dirty="0"/>
              <a:t>l</a:t>
            </a:r>
            <a:r>
              <a:rPr lang="es-CO" dirty="0" smtClean="0"/>
              <a:t>as </a:t>
            </a:r>
            <a:r>
              <a:rPr lang="es-CO" dirty="0"/>
              <a:t>advertencias de Noé habían sido rechazadas por el mundo, pero su influencia y su ejemplo habían sido una bendición para su familia. Como premio por su fidelidad e integridad, Dios salvó con él a todos los miembros de su familia. ¡Qué estímulo para la fidelidad de los padres! </a:t>
            </a:r>
            <a:r>
              <a:rPr lang="es-CO" dirty="0">
                <a:solidFill>
                  <a:srgbClr val="FF0000"/>
                </a:solidFill>
              </a:rPr>
              <a:t>PP54 </a:t>
            </a:r>
            <a:r>
              <a:rPr lang="es-CO" dirty="0" smtClean="0">
                <a:solidFill>
                  <a:srgbClr val="FF0000"/>
                </a:solidFill>
              </a:rPr>
              <a:t>86.1</a:t>
            </a:r>
          </a:p>
          <a:p>
            <a:pPr marL="0" indent="0" algn="just">
              <a:buNone/>
            </a:pPr>
            <a:r>
              <a:rPr lang="es-CO" dirty="0" smtClean="0"/>
              <a:t>El echo se que considerarán que el arca era fea y poco atractiva, no se decidieran a ingresar en ella, Eso nos recuerda la respuesta de Natanaél a Felipe: “</a:t>
            </a:r>
            <a:r>
              <a:rPr lang="es-CO" i="1" dirty="0" smtClean="0"/>
              <a:t>Felipe </a:t>
            </a:r>
            <a:r>
              <a:rPr lang="es-CO" i="1" dirty="0"/>
              <a:t>encontró a Natanael y le dijo: --Hemos encontrado a aquel de quien escribieron Moisés, en la Ley, y también los Profetas</a:t>
            </a:r>
            <a:r>
              <a:rPr lang="es-CO" i="1" dirty="0" smtClean="0"/>
              <a:t>: </a:t>
            </a:r>
            <a:r>
              <a:rPr lang="es-CO" i="1" dirty="0"/>
              <a:t>a Jesús hijo de </a:t>
            </a:r>
            <a:r>
              <a:rPr lang="es-CO" i="1" dirty="0" smtClean="0"/>
              <a:t>José, de </a:t>
            </a:r>
            <a:r>
              <a:rPr lang="es-CO" i="1" dirty="0"/>
              <a:t>Nazaret. </a:t>
            </a:r>
            <a:r>
              <a:rPr lang="es-CO" i="1" dirty="0" smtClean="0"/>
              <a:t>46 </a:t>
            </a:r>
            <a:r>
              <a:rPr lang="es-CO" i="1" dirty="0"/>
              <a:t>Natanael le dijo: --¿De Nazaret puede salir algo bueno? Respondió Felipe: --Ven y </a:t>
            </a:r>
            <a:r>
              <a:rPr lang="es-CO" i="1" dirty="0" smtClean="0"/>
              <a:t>ve</a:t>
            </a:r>
            <a:r>
              <a:rPr lang="es-CO" dirty="0" smtClean="0"/>
              <a:t>”. </a:t>
            </a:r>
            <a:r>
              <a:rPr lang="es-CO" dirty="0" smtClean="0">
                <a:solidFill>
                  <a:srgbClr val="FF0000"/>
                </a:solidFill>
              </a:rPr>
              <a:t>(Ju.1:45,46).</a:t>
            </a:r>
            <a:r>
              <a:rPr lang="es-CO" dirty="0">
                <a:solidFill>
                  <a:srgbClr val="FF0000"/>
                </a:solidFill>
              </a:rPr>
              <a:t> </a:t>
            </a:r>
            <a:r>
              <a:rPr lang="es-CO" dirty="0" smtClean="0"/>
              <a:t>Por ende, lo sucedido en el diluvio, se repitió con Cristo, y se repite hoy. No ven en cristo ningún atractivo, lo rechazan y se perderán para siempre. Cristo lo dijo: “</a:t>
            </a:r>
            <a:r>
              <a:rPr lang="es-CO" i="1" dirty="0" smtClean="0"/>
              <a:t>Será como en los días de Noé”. </a:t>
            </a:r>
            <a:r>
              <a:rPr lang="es-CO" i="1" dirty="0" smtClean="0">
                <a:solidFill>
                  <a:srgbClr val="FF0000"/>
                </a:solidFill>
              </a:rPr>
              <a:t>(Ver Hech.4:12).</a:t>
            </a:r>
            <a:endParaRPr lang="es-CO" i="1" dirty="0">
              <a:solidFill>
                <a:srgbClr val="FF0000"/>
              </a:solidFill>
            </a:endParaRPr>
          </a:p>
        </p:txBody>
      </p:sp>
    </p:spTree>
    <p:extLst>
      <p:ext uri="{BB962C8B-B14F-4D97-AF65-F5344CB8AC3E}">
        <p14:creationId xmlns:p14="http://schemas.microsoft.com/office/powerpoint/2010/main" val="565071944"/>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85011" y="368968"/>
            <a:ext cx="11470105" cy="6304548"/>
          </a:xfrm>
        </p:spPr>
        <p:txBody>
          <a:bodyPr>
            <a:normAutofit lnSpcReduction="10000"/>
          </a:bodyPr>
          <a:lstStyle/>
          <a:p>
            <a:pPr algn="just"/>
            <a:r>
              <a:rPr lang="es-CO" dirty="0"/>
              <a:t>Las dimensiones del arca eran verdaderamente notables. Fue una enorme barcaza con la estructura diseñada para capacidad y estabilidad flotante, en lugar de ser veloz o de buena navegabilidad. </a:t>
            </a:r>
            <a:endParaRPr lang="es-CO" dirty="0" smtClean="0"/>
          </a:p>
          <a:p>
            <a:pPr algn="just"/>
            <a:r>
              <a:rPr lang="es-CO" dirty="0" smtClean="0"/>
              <a:t>Era </a:t>
            </a:r>
            <a:r>
              <a:rPr lang="es-CO" dirty="0"/>
              <a:t>una embarcación rectangular de fondo plano de 140 metro de largo, 23 metros de ancho y 13 metros de </a:t>
            </a:r>
            <a:r>
              <a:rPr lang="es-CO" dirty="0" smtClean="0"/>
              <a:t>alto, </a:t>
            </a:r>
            <a:r>
              <a:rPr lang="es-CO" dirty="0" smtClean="0">
                <a:solidFill>
                  <a:srgbClr val="FF0000"/>
                </a:solidFill>
              </a:rPr>
              <a:t>(Ge.6:15</a:t>
            </a:r>
            <a:r>
              <a:rPr lang="es-CO" dirty="0">
                <a:solidFill>
                  <a:srgbClr val="FF0000"/>
                </a:solidFill>
              </a:rPr>
              <a:t>), </a:t>
            </a:r>
            <a:r>
              <a:rPr lang="es-CO" dirty="0"/>
              <a:t>con una capacidad de desplazamiento de unas 43.300 </a:t>
            </a:r>
            <a:r>
              <a:rPr lang="es-CO" dirty="0" smtClean="0"/>
              <a:t>toneladas. </a:t>
            </a:r>
            <a:r>
              <a:rPr lang="es-CO" dirty="0"/>
              <a:t>La </a:t>
            </a:r>
            <a:r>
              <a:rPr lang="es-CO" dirty="0" smtClean="0"/>
              <a:t>relación era </a:t>
            </a:r>
            <a:r>
              <a:rPr lang="es-CO" dirty="0"/>
              <a:t>ideal para la estabilidad y sería casi imposible que volcara. Se puede inclinar hasta poco menos de noventa grados y vuelve a la vertical por sí misma. </a:t>
            </a:r>
            <a:endParaRPr lang="es-CO" dirty="0" smtClean="0"/>
          </a:p>
          <a:p>
            <a:pPr algn="just"/>
            <a:r>
              <a:rPr lang="es-CO" dirty="0" smtClean="0"/>
              <a:t>Los </a:t>
            </a:r>
            <a:r>
              <a:rPr lang="es-CO" dirty="0"/>
              <a:t>modernos transatlánticos casi nunca van más allá de dos veces la longitud del arca de Noé, que era la longitud de uno y medio canchas de fútbol! Algunas versiones usan las medidas en codos en lugar de metros. Los codos son difíciles de medir, porque hay varios tipos de ellos. Hay un codo egipcio, un codo de Babilonia y varios codos hebreos diferentes. Pero en general, fue a partir de la punta del codo a la punta del </a:t>
            </a:r>
            <a:r>
              <a:rPr lang="es-CO" dirty="0" smtClean="0"/>
              <a:t>dedo, </a:t>
            </a:r>
            <a:r>
              <a:rPr lang="es-CO" dirty="0"/>
              <a:t>o alrededor de cuarenta y cinco centímetros. Curiosamente, se convertiría en la medida exacta indicada por los fariseos para el lavado de manos durante el tiempo de Cristo </a:t>
            </a:r>
            <a:r>
              <a:rPr lang="es-CO" dirty="0">
                <a:solidFill>
                  <a:srgbClr val="FF0000"/>
                </a:solidFill>
              </a:rPr>
              <a:t>(Mateo 15:2; Marcos 7:3). </a:t>
            </a:r>
          </a:p>
        </p:txBody>
      </p:sp>
    </p:spTree>
    <p:extLst>
      <p:ext uri="{BB962C8B-B14F-4D97-AF65-F5344CB8AC3E}">
        <p14:creationId xmlns:p14="http://schemas.microsoft.com/office/powerpoint/2010/main" val="550778141"/>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52925" y="465221"/>
            <a:ext cx="11454063" cy="6112042"/>
          </a:xfrm>
        </p:spPr>
        <p:txBody>
          <a:bodyPr>
            <a:normAutofit/>
          </a:bodyPr>
          <a:lstStyle/>
          <a:p>
            <a:pPr algn="just"/>
            <a:r>
              <a:rPr lang="es-CO" dirty="0"/>
              <a:t>Así que en base a estas mediciones, el arca habría tenido unos 41.000 metros cúbicos, y llevando a 70.000 animales, sólo estaría alrededor de un sesenta por ciento completa. El cuarenta por ciento restante sería para los alimentos y vivir un trimestre. ¡No es de extrañar que llevo 120 años para construir</a:t>
            </a:r>
            <a:r>
              <a:rPr lang="es-CO" dirty="0" smtClean="0"/>
              <a:t>!</a:t>
            </a:r>
          </a:p>
          <a:p>
            <a:pPr algn="just"/>
            <a:r>
              <a:rPr lang="es-CO" dirty="0"/>
              <a:t>También tenía una ventana, </a:t>
            </a:r>
            <a:r>
              <a:rPr lang="es-CO" dirty="0" smtClean="0"/>
              <a:t>que </a:t>
            </a:r>
            <a:r>
              <a:rPr lang="es-CO" dirty="0"/>
              <a:t>literalmente significa una abertura para la luz. Dios dijo: </a:t>
            </a:r>
            <a:r>
              <a:rPr lang="es-CO" dirty="0" smtClean="0"/>
              <a:t>“Una </a:t>
            </a:r>
            <a:r>
              <a:rPr lang="es-CO" dirty="0"/>
              <a:t>ventana harás al arca, y la acabarás a un codo de elevación por la parte de arriba </a:t>
            </a:r>
            <a:r>
              <a:rPr lang="es-CO" dirty="0" smtClean="0">
                <a:solidFill>
                  <a:srgbClr val="FF0000"/>
                </a:solidFill>
              </a:rPr>
              <a:t>(Ge.6:16). </a:t>
            </a:r>
            <a:r>
              <a:rPr lang="es-CO" dirty="0"/>
              <a:t>Un codo habría tenido cerca de 45 centímetros. Así que la ventana se extendería alrededor del arca para luz y ventilación. Probablemente hubo un techo con una saliente para evitar que la lluvia entrara por la </a:t>
            </a:r>
            <a:r>
              <a:rPr lang="es-CO" dirty="0" smtClean="0"/>
              <a:t>ventana</a:t>
            </a:r>
          </a:p>
          <a:p>
            <a:pPr algn="just"/>
            <a:r>
              <a:rPr lang="es-CO" dirty="0"/>
              <a:t>Sólo había una entrada al arca. Dios dijo: y pondrás la puerta del arca a su lado </a:t>
            </a:r>
            <a:r>
              <a:rPr lang="es-CO" dirty="0" smtClean="0">
                <a:solidFill>
                  <a:srgbClr val="FF0000"/>
                </a:solidFill>
              </a:rPr>
              <a:t>(Ge.6:16). </a:t>
            </a:r>
            <a:r>
              <a:rPr lang="es-CO" dirty="0"/>
              <a:t>No había una entrada para Noé y su familia, otra para los animales, y otra para las aves. Una sola puerta era todo lo que tenía</a:t>
            </a:r>
            <a:r>
              <a:rPr lang="es-CO" dirty="0" smtClean="0"/>
              <a:t>.</a:t>
            </a:r>
            <a:r>
              <a:rPr lang="es-CO" dirty="0"/>
              <a:t> </a:t>
            </a:r>
          </a:p>
          <a:p>
            <a:endParaRPr lang="es-CO" dirty="0"/>
          </a:p>
        </p:txBody>
      </p:sp>
    </p:spTree>
    <p:extLst>
      <p:ext uri="{BB962C8B-B14F-4D97-AF65-F5344CB8AC3E}">
        <p14:creationId xmlns:p14="http://schemas.microsoft.com/office/powerpoint/2010/main" val="3606176209"/>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33137" y="368968"/>
            <a:ext cx="11389895" cy="5807995"/>
          </a:xfrm>
        </p:spPr>
        <p:txBody>
          <a:bodyPr/>
          <a:lstStyle/>
          <a:p>
            <a:pPr algn="just"/>
            <a:r>
              <a:rPr lang="es-CO" dirty="0"/>
              <a:t>Lo mismo puede decirse del Tabernáculo, que tenía una sola entrada. Cuando miramos al arca había sólo una forma de liberación de la ira venidera. Del mismo modo, sólo hay un Salvador del Lago de Fuego, que es el Señor Jesucristo. Él dijo: </a:t>
            </a:r>
            <a:r>
              <a:rPr lang="es-CO" dirty="0" smtClean="0"/>
              <a:t>“</a:t>
            </a:r>
            <a:r>
              <a:rPr lang="es-CO" i="1" dirty="0" smtClean="0"/>
              <a:t>Yo </a:t>
            </a:r>
            <a:r>
              <a:rPr lang="es-CO" i="1" dirty="0"/>
              <a:t>soy el camino, la verdad y la vida. Nadie viene al Padre, sino por </a:t>
            </a:r>
            <a:r>
              <a:rPr lang="es-CO" i="1" dirty="0" smtClean="0"/>
              <a:t>mí</a:t>
            </a:r>
            <a:r>
              <a:rPr lang="es-CO" dirty="0" smtClean="0"/>
              <a:t>” </a:t>
            </a:r>
            <a:r>
              <a:rPr lang="es-CO" dirty="0">
                <a:solidFill>
                  <a:srgbClr val="FF0000"/>
                </a:solidFill>
              </a:rPr>
              <a:t>(Juan 14:6). </a:t>
            </a:r>
            <a:r>
              <a:rPr lang="es-CO" dirty="0"/>
              <a:t>Pero más que eso Él dice: </a:t>
            </a:r>
            <a:r>
              <a:rPr lang="es-CO" dirty="0" smtClean="0"/>
              <a:t>“</a:t>
            </a:r>
            <a:r>
              <a:rPr lang="es-CO" i="1" dirty="0" smtClean="0"/>
              <a:t>Yo </a:t>
            </a:r>
            <a:r>
              <a:rPr lang="es-CO" i="1" dirty="0"/>
              <a:t>soy la </a:t>
            </a:r>
            <a:r>
              <a:rPr lang="es-CO" i="1" dirty="0" smtClean="0"/>
              <a:t>puerta</a:t>
            </a:r>
            <a:r>
              <a:rPr lang="es-CO" dirty="0" smtClean="0"/>
              <a:t>” </a:t>
            </a:r>
            <a:r>
              <a:rPr lang="es-CO" dirty="0">
                <a:solidFill>
                  <a:srgbClr val="FF0000"/>
                </a:solidFill>
              </a:rPr>
              <a:t>(Juan </a:t>
            </a:r>
            <a:r>
              <a:rPr lang="es-CO" dirty="0" smtClean="0">
                <a:solidFill>
                  <a:srgbClr val="FF0000"/>
                </a:solidFill>
              </a:rPr>
              <a:t>10:9). </a:t>
            </a:r>
            <a:r>
              <a:rPr lang="es-CO" dirty="0"/>
              <a:t>Es interesante notar que Dios ordenó a Noé poner la puerta en el lado del arca. Seguramente esto se refirió a la perforación del costado de nuestro Señor </a:t>
            </a:r>
            <a:r>
              <a:rPr lang="es-CO" dirty="0">
                <a:solidFill>
                  <a:srgbClr val="FF0000"/>
                </a:solidFill>
              </a:rPr>
              <a:t>(Juan 19:34), </a:t>
            </a:r>
            <a:r>
              <a:rPr lang="es-CO" dirty="0"/>
              <a:t>y da a entender que el camino al corazón de </a:t>
            </a:r>
            <a:r>
              <a:rPr lang="es-CO" dirty="0" smtClean="0"/>
              <a:t>Cristo </a:t>
            </a:r>
            <a:r>
              <a:rPr lang="es-CO" dirty="0"/>
              <a:t>está abierto a los </a:t>
            </a:r>
            <a:r>
              <a:rPr lang="es-CO" dirty="0" smtClean="0"/>
              <a:t>pecadores.</a:t>
            </a:r>
            <a:endParaRPr lang="es-CO" dirty="0"/>
          </a:p>
          <a:p>
            <a:endParaRPr lang="es-CO" dirty="0"/>
          </a:p>
        </p:txBody>
      </p:sp>
      <p:pic>
        <p:nvPicPr>
          <p:cNvPr id="5" name="Imagen 4"/>
          <p:cNvPicPr>
            <a:picLocks noChangeAspect="1"/>
          </p:cNvPicPr>
          <p:nvPr/>
        </p:nvPicPr>
        <p:blipFill>
          <a:blip r:embed="rId2"/>
          <a:stretch>
            <a:fillRect/>
          </a:stretch>
        </p:blipFill>
        <p:spPr>
          <a:xfrm>
            <a:off x="2235505" y="3946358"/>
            <a:ext cx="4813133" cy="2645694"/>
          </a:xfrm>
          <a:prstGeom prst="rect">
            <a:avLst/>
          </a:prstGeom>
        </p:spPr>
      </p:pic>
      <p:sp>
        <p:nvSpPr>
          <p:cNvPr id="7" name="Flecha derecha 6"/>
          <p:cNvSpPr/>
          <p:nvPr/>
        </p:nvSpPr>
        <p:spPr>
          <a:xfrm rot="1029477">
            <a:off x="-44319" y="4435996"/>
            <a:ext cx="2323793" cy="3078995"/>
          </a:xfrm>
          <a:prstGeom prst="rightArrow">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dirty="0" smtClean="0">
                <a:solidFill>
                  <a:schemeClr val="tx1"/>
                </a:solidFill>
              </a:rPr>
              <a:t>La </a:t>
            </a:r>
            <a:r>
              <a:rPr lang="es-CO" sz="2400" dirty="0" err="1" smtClean="0">
                <a:solidFill>
                  <a:schemeClr val="tx1"/>
                </a:solidFill>
              </a:rPr>
              <a:t>ppuerta</a:t>
            </a:r>
            <a:r>
              <a:rPr lang="es-CO" sz="2400" dirty="0" smtClean="0">
                <a:solidFill>
                  <a:schemeClr val="tx1"/>
                </a:solidFill>
              </a:rPr>
              <a:t> del atrio, ancha, de la gracia.</a:t>
            </a:r>
            <a:endParaRPr lang="es-CO" sz="2400" dirty="0">
              <a:solidFill>
                <a:schemeClr val="tx1"/>
              </a:solidFill>
            </a:endParaRPr>
          </a:p>
        </p:txBody>
      </p:sp>
      <p:sp>
        <p:nvSpPr>
          <p:cNvPr id="9" name="Flecha izquierda 8"/>
          <p:cNvSpPr/>
          <p:nvPr/>
        </p:nvSpPr>
        <p:spPr>
          <a:xfrm>
            <a:off x="5502442" y="4099792"/>
            <a:ext cx="2457999" cy="2883312"/>
          </a:xfrm>
          <a:prstGeom prst="leftArrow">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dirty="0" smtClean="0">
                <a:solidFill>
                  <a:schemeClr val="tx1"/>
                </a:solidFill>
              </a:rPr>
              <a:t>Una puerta para ingresar al Lugar Santo</a:t>
            </a:r>
            <a:r>
              <a:rPr lang="es-CO" dirty="0" smtClean="0"/>
              <a:t>to</a:t>
            </a:r>
            <a:endParaRPr lang="es-CO" dirty="0"/>
          </a:p>
        </p:txBody>
      </p:sp>
      <p:pic>
        <p:nvPicPr>
          <p:cNvPr id="11" name="Imagen 10"/>
          <p:cNvPicPr>
            <a:picLocks noChangeAspect="1"/>
          </p:cNvPicPr>
          <p:nvPr/>
        </p:nvPicPr>
        <p:blipFill>
          <a:blip r:embed="rId3"/>
          <a:stretch>
            <a:fillRect/>
          </a:stretch>
        </p:blipFill>
        <p:spPr>
          <a:xfrm>
            <a:off x="8101264" y="3946358"/>
            <a:ext cx="3577390" cy="2645694"/>
          </a:xfrm>
          <a:prstGeom prst="rect">
            <a:avLst/>
          </a:prstGeom>
        </p:spPr>
      </p:pic>
    </p:spTree>
    <p:extLst>
      <p:ext uri="{BB962C8B-B14F-4D97-AF65-F5344CB8AC3E}">
        <p14:creationId xmlns:p14="http://schemas.microsoft.com/office/powerpoint/2010/main" val="3339991838"/>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28613" y="336884"/>
            <a:ext cx="11501437" cy="6521116"/>
          </a:xfrm>
        </p:spPr>
        <p:txBody>
          <a:bodyPr>
            <a:normAutofit/>
          </a:bodyPr>
          <a:lstStyle/>
          <a:p>
            <a:pPr marL="0" indent="0" algn="just">
              <a:buNone/>
            </a:pPr>
            <a:r>
              <a:rPr lang="es-CO" dirty="0" smtClean="0"/>
              <a:t>A Noé, mensajero de Dios para ese tiempo,  </a:t>
            </a:r>
            <a:r>
              <a:rPr lang="es-CO" dirty="0"/>
              <a:t>se le dice cuáles serán los medios de destrucción. </a:t>
            </a:r>
            <a:r>
              <a:rPr lang="es-CO" dirty="0" smtClean="0"/>
              <a:t>Conforme lo dice </a:t>
            </a:r>
            <a:r>
              <a:rPr lang="es-CO" dirty="0" smtClean="0">
                <a:solidFill>
                  <a:srgbClr val="FF0000"/>
                </a:solidFill>
              </a:rPr>
              <a:t>(Amos </a:t>
            </a:r>
            <a:r>
              <a:rPr lang="es-CO" dirty="0">
                <a:solidFill>
                  <a:srgbClr val="FF0000"/>
                </a:solidFill>
              </a:rPr>
              <a:t>3:7), </a:t>
            </a:r>
            <a:r>
              <a:rPr lang="es-CO" i="1" dirty="0" smtClean="0"/>
              <a:t>“Porque </a:t>
            </a:r>
            <a:r>
              <a:rPr lang="es-CO" i="1" dirty="0"/>
              <a:t>no hará nada </a:t>
            </a:r>
            <a:r>
              <a:rPr lang="es-CO" i="1" dirty="0" smtClean="0"/>
              <a:t>Jehová, </a:t>
            </a:r>
            <a:r>
              <a:rPr lang="es-CO" i="1" dirty="0"/>
              <a:t>el Señor, sin revelar su </a:t>
            </a:r>
            <a:r>
              <a:rPr lang="es-CO" i="1" dirty="0" smtClean="0"/>
              <a:t>secreto a </a:t>
            </a:r>
            <a:r>
              <a:rPr lang="es-CO" i="1" dirty="0"/>
              <a:t>sus siervos los profetas”, Y </a:t>
            </a:r>
            <a:r>
              <a:rPr lang="es-CO" i="1" dirty="0">
                <a:solidFill>
                  <a:srgbClr val="FF0000"/>
                </a:solidFill>
              </a:rPr>
              <a:t>(Sal.25:14), </a:t>
            </a:r>
            <a:r>
              <a:rPr lang="es-CO" i="1" dirty="0" smtClean="0">
                <a:solidFill>
                  <a:srgbClr val="FF0000"/>
                </a:solidFill>
              </a:rPr>
              <a:t>“L</a:t>
            </a:r>
            <a:r>
              <a:rPr lang="es-CO" i="1" dirty="0" smtClean="0"/>
              <a:t>a </a:t>
            </a:r>
            <a:r>
              <a:rPr lang="es-CO" i="1" dirty="0"/>
              <a:t>comunión íntima de </a:t>
            </a:r>
            <a:r>
              <a:rPr lang="es-CO" i="1" dirty="0" smtClean="0"/>
              <a:t>Jehová es </a:t>
            </a:r>
            <a:r>
              <a:rPr lang="es-CO" i="1" dirty="0"/>
              <a:t>con los que lo temen, y a ellos </a:t>
            </a:r>
            <a:r>
              <a:rPr lang="es-CO" i="1" dirty="0" smtClean="0"/>
              <a:t>hará </a:t>
            </a:r>
            <a:r>
              <a:rPr lang="es-CO" i="1" dirty="0"/>
              <a:t>conocer su </a:t>
            </a:r>
            <a:r>
              <a:rPr lang="es-CO" i="1" dirty="0" smtClean="0"/>
              <a:t>pacto”.</a:t>
            </a:r>
            <a:r>
              <a:rPr lang="es-CO" dirty="0" smtClean="0">
                <a:solidFill>
                  <a:srgbClr val="FF0000"/>
                </a:solidFill>
              </a:rPr>
              <a:t> </a:t>
            </a:r>
            <a:r>
              <a:rPr lang="es-CO" dirty="0" smtClean="0"/>
              <a:t>El Dios </a:t>
            </a:r>
            <a:r>
              <a:rPr lang="es-CO" dirty="0"/>
              <a:t>de la creación, </a:t>
            </a:r>
            <a:r>
              <a:rPr lang="es-CO" dirty="0" smtClean="0"/>
              <a:t>le dice</a:t>
            </a:r>
            <a:r>
              <a:rPr lang="es-CO" dirty="0"/>
              <a:t>: </a:t>
            </a:r>
            <a:r>
              <a:rPr lang="es-CO" dirty="0" smtClean="0"/>
              <a:t>“</a:t>
            </a:r>
            <a:r>
              <a:rPr lang="es-CO" i="1" dirty="0" smtClean="0"/>
              <a:t>voy </a:t>
            </a:r>
            <a:r>
              <a:rPr lang="es-CO" i="1" dirty="0"/>
              <a:t>a enviar un diluvio sobre la </a:t>
            </a:r>
            <a:r>
              <a:rPr lang="es-CO" i="1" dirty="0" smtClean="0"/>
              <a:t>tierra</a:t>
            </a:r>
            <a:r>
              <a:rPr lang="es-CO" dirty="0" smtClean="0"/>
              <a:t>” </a:t>
            </a:r>
            <a:r>
              <a:rPr lang="es-CO" dirty="0" smtClean="0">
                <a:solidFill>
                  <a:srgbClr val="FF0000"/>
                </a:solidFill>
              </a:rPr>
              <a:t>(Ge. 6:17)</a:t>
            </a:r>
            <a:r>
              <a:rPr lang="es-CO" dirty="0" smtClean="0"/>
              <a:t>. </a:t>
            </a:r>
          </a:p>
          <a:p>
            <a:pPr marL="0" indent="0" algn="just">
              <a:buNone/>
            </a:pPr>
            <a:r>
              <a:rPr lang="es-CO" dirty="0" smtClean="0"/>
              <a:t>Nunca </a:t>
            </a:r>
            <a:r>
              <a:rPr lang="es-CO" dirty="0"/>
              <a:t>había habido lluvia o cualquier tipo de inundaciones antes, </a:t>
            </a:r>
            <a:r>
              <a:rPr lang="es-CO" dirty="0" smtClean="0"/>
              <a:t>“</a:t>
            </a:r>
            <a:r>
              <a:rPr lang="es-CO" i="1" dirty="0" smtClean="0"/>
              <a:t>Sino </a:t>
            </a:r>
            <a:r>
              <a:rPr lang="es-CO" i="1" dirty="0"/>
              <a:t>que subía de la tierra un </a:t>
            </a:r>
            <a:r>
              <a:rPr lang="es-CO" i="1" dirty="0" smtClean="0"/>
              <a:t>vapor </a:t>
            </a:r>
            <a:r>
              <a:rPr lang="es-CO" i="1" dirty="0"/>
              <a:t>que regaba toda la faz de la </a:t>
            </a:r>
            <a:r>
              <a:rPr lang="es-CO" i="1" dirty="0" smtClean="0"/>
              <a:t>tierra</a:t>
            </a:r>
            <a:r>
              <a:rPr lang="es-CO" dirty="0" smtClean="0"/>
              <a:t>”, </a:t>
            </a:r>
            <a:r>
              <a:rPr lang="es-CO" dirty="0" smtClean="0">
                <a:solidFill>
                  <a:srgbClr val="FF0000"/>
                </a:solidFill>
              </a:rPr>
              <a:t>(Ge.2:9), </a:t>
            </a:r>
            <a:r>
              <a:rPr lang="es-CO" dirty="0" smtClean="0"/>
              <a:t>así </a:t>
            </a:r>
            <a:r>
              <a:rPr lang="es-CO" dirty="0"/>
              <a:t>que esto era completamente nuevo para Noé. </a:t>
            </a:r>
            <a:r>
              <a:rPr lang="es-CO" dirty="0" smtClean="0"/>
              <a:t>Esta palabra para Diluvio sólo se utiliza para El </a:t>
            </a:r>
            <a:r>
              <a:rPr lang="es-CO" dirty="0"/>
              <a:t>Diluvio que destruirá el mundo y no hay otro. </a:t>
            </a:r>
            <a:r>
              <a:rPr lang="es-CO" dirty="0" smtClean="0"/>
              <a:t>La </a:t>
            </a:r>
            <a:r>
              <a:rPr lang="es-CO" dirty="0"/>
              <a:t>singularidad de esta palabra también se ve en el Nuevo Pacto. </a:t>
            </a:r>
            <a:endParaRPr lang="es-CO" dirty="0" smtClean="0"/>
          </a:p>
          <a:p>
            <a:pPr marL="0" indent="0" algn="just">
              <a:buNone/>
            </a:pPr>
            <a:r>
              <a:rPr lang="es-CO" dirty="0" smtClean="0"/>
              <a:t>La </a:t>
            </a:r>
            <a:r>
              <a:rPr lang="es-CO" dirty="0"/>
              <a:t>palabra griega </a:t>
            </a:r>
            <a:r>
              <a:rPr lang="es-CO" dirty="0" smtClean="0"/>
              <a:t>cataclysmos </a:t>
            </a:r>
            <a:r>
              <a:rPr lang="es-CO" dirty="0"/>
              <a:t>sólo se usa para El Diluvio </a:t>
            </a:r>
            <a:r>
              <a:rPr lang="es-CO" dirty="0" smtClean="0">
                <a:solidFill>
                  <a:srgbClr val="FF0000"/>
                </a:solidFill>
              </a:rPr>
              <a:t>(Ver Mateo </a:t>
            </a:r>
            <a:r>
              <a:rPr lang="es-CO" dirty="0">
                <a:solidFill>
                  <a:srgbClr val="FF0000"/>
                </a:solidFill>
              </a:rPr>
              <a:t>24:39; Lucas 17:27; I Pedro 2:5; II Pedro 3:6)</a:t>
            </a:r>
            <a:r>
              <a:rPr lang="es-CO" dirty="0"/>
              <a:t>. Por lo tanto, si estamos hablando de la palabra hebrea mabbúl, o la palabra griega cataclysmos, muestra que El Diluvio que destruyó el mundo fue distinto de todas las otras inundaciones.</a:t>
            </a:r>
          </a:p>
        </p:txBody>
      </p:sp>
    </p:spTree>
    <p:extLst>
      <p:ext uri="{BB962C8B-B14F-4D97-AF65-F5344CB8AC3E}">
        <p14:creationId xmlns:p14="http://schemas.microsoft.com/office/powerpoint/2010/main" val="2115424993"/>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72716" y="320842"/>
            <a:ext cx="11614484" cy="6537158"/>
          </a:xfrm>
        </p:spPr>
        <p:txBody>
          <a:bodyPr>
            <a:normAutofit fontScale="92500" lnSpcReduction="10000"/>
          </a:bodyPr>
          <a:lstStyle/>
          <a:p>
            <a:pPr algn="just"/>
            <a:r>
              <a:rPr lang="es-CO" dirty="0"/>
              <a:t>El arca fue un refugio del juicio divino. El propósito del Diluvio era destruir </a:t>
            </a:r>
            <a:r>
              <a:rPr lang="es-CO" dirty="0" smtClean="0"/>
              <a:t>toda </a:t>
            </a:r>
            <a:r>
              <a:rPr lang="es-CO" dirty="0"/>
              <a:t>la vida debajo del cielo, toda criatura que tiene el aliento de vida en él. Todo en la tierra perecería, pero los peces sobrevivirían porque el medio de juicio sería el agua </a:t>
            </a:r>
            <a:r>
              <a:rPr lang="es-CO" dirty="0" smtClean="0">
                <a:solidFill>
                  <a:srgbClr val="FF0000"/>
                </a:solidFill>
              </a:rPr>
              <a:t>(Ge. 6:17). </a:t>
            </a:r>
            <a:r>
              <a:rPr lang="es-CO" dirty="0"/>
              <a:t>El arca fue un lugar de seguridad. Este fue el único lugar de liberación de la ira venidera, y como tal, apunta a nuestro </a:t>
            </a:r>
            <a:r>
              <a:rPr lang="es-CO" dirty="0" smtClean="0"/>
              <a:t>Señor Jesús </a:t>
            </a:r>
            <a:r>
              <a:rPr lang="es-CO" dirty="0"/>
              <a:t>el Mesías, el único Salvador de los pecadores perdidos, porque: </a:t>
            </a:r>
            <a:r>
              <a:rPr lang="es-CO" dirty="0" smtClean="0"/>
              <a:t>“</a:t>
            </a:r>
            <a:r>
              <a:rPr lang="es-CO" i="1" dirty="0" smtClean="0"/>
              <a:t>en </a:t>
            </a:r>
            <a:r>
              <a:rPr lang="es-CO" i="1" dirty="0"/>
              <a:t>ningún otro hay salvación, porque no hay bajo el cielo otro nombre dado a los hombres mediante el cual podamos ser </a:t>
            </a:r>
            <a:r>
              <a:rPr lang="es-CO" i="1" dirty="0" smtClean="0"/>
              <a:t>salvos</a:t>
            </a:r>
            <a:r>
              <a:rPr lang="es-CO" dirty="0" smtClean="0"/>
              <a:t>” </a:t>
            </a:r>
            <a:r>
              <a:rPr lang="es-CO" dirty="0">
                <a:solidFill>
                  <a:srgbClr val="FF0000"/>
                </a:solidFill>
              </a:rPr>
              <a:t>(Hechos 4:12</a:t>
            </a:r>
            <a:r>
              <a:rPr lang="es-CO" dirty="0" smtClean="0">
                <a:solidFill>
                  <a:srgbClr val="FF0000"/>
                </a:solidFill>
              </a:rPr>
              <a:t>).</a:t>
            </a:r>
            <a:endParaRPr lang="es-CO" dirty="0">
              <a:solidFill>
                <a:srgbClr val="FF0000"/>
              </a:solidFill>
            </a:endParaRPr>
          </a:p>
          <a:p>
            <a:pPr algn="just"/>
            <a:r>
              <a:rPr lang="es-CO" dirty="0"/>
              <a:t>En el medio de la predicción de Dios sobre el Diluvio, Él anuncia la llegada del pacto con Noé, cuando dice: </a:t>
            </a:r>
            <a:r>
              <a:rPr lang="es-CO" dirty="0" smtClean="0"/>
              <a:t>“</a:t>
            </a:r>
            <a:r>
              <a:rPr lang="es-CO" i="1" dirty="0" smtClean="0"/>
              <a:t>Yo </a:t>
            </a:r>
            <a:r>
              <a:rPr lang="es-CO" i="1" dirty="0"/>
              <a:t>estableceré Mi pacto </a:t>
            </a:r>
            <a:r>
              <a:rPr lang="es-CO" i="1" dirty="0" smtClean="0"/>
              <a:t>contigo</a:t>
            </a:r>
            <a:r>
              <a:rPr lang="es-CO" dirty="0" smtClean="0"/>
              <a:t>” </a:t>
            </a:r>
            <a:r>
              <a:rPr lang="es-CO" dirty="0" smtClean="0">
                <a:solidFill>
                  <a:srgbClr val="FF0000"/>
                </a:solidFill>
              </a:rPr>
              <a:t>Ge.(6:18). </a:t>
            </a:r>
            <a:r>
              <a:rPr lang="es-CO" dirty="0"/>
              <a:t>Los detalles de este pacto se darán en </a:t>
            </a:r>
            <a:r>
              <a:rPr lang="es-CO" dirty="0" smtClean="0">
                <a:solidFill>
                  <a:srgbClr val="FF0000"/>
                </a:solidFill>
              </a:rPr>
              <a:t>Ge.9:8-17</a:t>
            </a:r>
            <a:r>
              <a:rPr lang="es-CO" dirty="0"/>
              <a:t>. Este es el primer uso de la palabra </a:t>
            </a:r>
            <a:r>
              <a:rPr lang="es-CO" dirty="0" smtClean="0"/>
              <a:t>pacto, y que Noé </a:t>
            </a:r>
            <a:r>
              <a:rPr lang="es-CO" dirty="0"/>
              <a:t>no entendería por completo hasta después que el Diluvio hubiera </a:t>
            </a:r>
            <a:r>
              <a:rPr lang="es-CO" dirty="0" smtClean="0"/>
              <a:t>terminado. El pacto Incluiría dos cosas:</a:t>
            </a:r>
          </a:p>
          <a:p>
            <a:pPr lvl="1" algn="just"/>
            <a:r>
              <a:rPr lang="es-CO" sz="3000" b="1" dirty="0" smtClean="0"/>
              <a:t>1).  </a:t>
            </a:r>
            <a:r>
              <a:rPr lang="es-CO" sz="3000" dirty="0"/>
              <a:t>L</a:t>
            </a:r>
            <a:r>
              <a:rPr lang="es-CO" sz="3000" dirty="0" smtClean="0"/>
              <a:t>a </a:t>
            </a:r>
            <a:r>
              <a:rPr lang="es-CO" sz="3000" dirty="0"/>
              <a:t>promesa de que un Diluvio jamás volvería a terminar con toda la humanidad. </a:t>
            </a:r>
            <a:endParaRPr lang="es-CO" sz="3000" dirty="0" smtClean="0"/>
          </a:p>
          <a:p>
            <a:pPr lvl="1" algn="just"/>
            <a:r>
              <a:rPr lang="es-CO" sz="3000" b="1" dirty="0" smtClean="0"/>
              <a:t>2</a:t>
            </a:r>
            <a:r>
              <a:rPr lang="es-CO" sz="3000" dirty="0" smtClean="0"/>
              <a:t>). Pero </a:t>
            </a:r>
            <a:r>
              <a:rPr lang="es-CO" sz="3000" dirty="0"/>
              <a:t>implícita en sus disposiciones estaba </a:t>
            </a:r>
            <a:r>
              <a:rPr lang="es-CO" sz="3000" dirty="0" smtClean="0"/>
              <a:t>el </a:t>
            </a:r>
            <a:r>
              <a:rPr lang="es-CO" sz="3000" dirty="0"/>
              <a:t>mandato divino de ser fecundos y multiplicarse, llenar la tierra y someterla </a:t>
            </a:r>
            <a:r>
              <a:rPr lang="es-CO" sz="3000" dirty="0" smtClean="0">
                <a:solidFill>
                  <a:srgbClr val="FF0000"/>
                </a:solidFill>
              </a:rPr>
              <a:t>Ge,9:1 </a:t>
            </a:r>
            <a:r>
              <a:rPr lang="es-CO" sz="3000" dirty="0">
                <a:solidFill>
                  <a:srgbClr val="FF0000"/>
                </a:solidFill>
              </a:rPr>
              <a:t>y 7). </a:t>
            </a:r>
            <a:r>
              <a:rPr lang="es-CO" sz="3000" dirty="0"/>
              <a:t>El mismo mandato que Dios dio cuando creó al hombre también sería necesario si la tierra iba a ser repoblada de nuevo después del </a:t>
            </a:r>
            <a:r>
              <a:rPr lang="es-CO" sz="3000" dirty="0" smtClean="0"/>
              <a:t>Diluvio</a:t>
            </a:r>
            <a:r>
              <a:rPr lang="es-CO" sz="3000" dirty="0" smtClean="0">
                <a:solidFill>
                  <a:srgbClr val="FF0000"/>
                </a:solidFill>
              </a:rPr>
              <a:t>. Ge,1:28).</a:t>
            </a:r>
            <a:endParaRPr lang="es-CO" sz="3000" dirty="0">
              <a:solidFill>
                <a:srgbClr val="FF0000"/>
              </a:solidFill>
            </a:endParaRPr>
          </a:p>
        </p:txBody>
      </p:sp>
    </p:spTree>
    <p:extLst>
      <p:ext uri="{BB962C8B-B14F-4D97-AF65-F5344CB8AC3E}">
        <p14:creationId xmlns:p14="http://schemas.microsoft.com/office/powerpoint/2010/main" val="749723005"/>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36883" y="449178"/>
            <a:ext cx="11454063" cy="6208295"/>
          </a:xfrm>
        </p:spPr>
        <p:txBody>
          <a:bodyPr>
            <a:normAutofit lnSpcReduction="10000"/>
          </a:bodyPr>
          <a:lstStyle/>
          <a:p>
            <a:pPr marL="0" indent="0">
              <a:buNone/>
            </a:pPr>
            <a:r>
              <a:rPr lang="es-CO" sz="3900" b="1" dirty="0" smtClean="0"/>
              <a:t>¿Quién </a:t>
            </a:r>
            <a:r>
              <a:rPr lang="es-CO" sz="3900" b="1" dirty="0"/>
              <a:t>iba a entrar en el </a:t>
            </a:r>
            <a:r>
              <a:rPr lang="es-CO" sz="3900" b="1" dirty="0" smtClean="0"/>
              <a:t>arca?</a:t>
            </a:r>
          </a:p>
          <a:p>
            <a:pPr marL="0" indent="0">
              <a:buNone/>
            </a:pPr>
            <a:endParaRPr lang="es-CO" dirty="0"/>
          </a:p>
          <a:p>
            <a:pPr marL="0" indent="0" algn="just">
              <a:buNone/>
            </a:pPr>
            <a:r>
              <a:rPr lang="es-CO" dirty="0" smtClean="0"/>
              <a:t> </a:t>
            </a:r>
            <a:r>
              <a:rPr lang="es-CO" dirty="0" smtClean="0">
                <a:solidFill>
                  <a:srgbClr val="FF0000"/>
                </a:solidFill>
              </a:rPr>
              <a:t>Ge.6:18, 21</a:t>
            </a:r>
            <a:r>
              <a:rPr lang="es-CO" dirty="0" smtClean="0"/>
              <a:t>. En </a:t>
            </a:r>
            <a:r>
              <a:rPr lang="es-CO" dirty="0"/>
              <a:t>primer lugar Noé, y luego su familia: Tú y tus hijos, tu esposa y tus nueras. Esta es la primera de cinco veces que la señora de Noé se menciona en la Biblia </a:t>
            </a:r>
            <a:r>
              <a:rPr lang="es-CO" dirty="0" smtClean="0">
                <a:solidFill>
                  <a:srgbClr val="FF0000"/>
                </a:solidFill>
              </a:rPr>
              <a:t>(Ge. 6:18</a:t>
            </a:r>
            <a:r>
              <a:rPr lang="es-CO" dirty="0">
                <a:solidFill>
                  <a:srgbClr val="FF0000"/>
                </a:solidFill>
              </a:rPr>
              <a:t>; 7:7 y 13, 8:16 y 18</a:t>
            </a:r>
            <a:r>
              <a:rPr lang="es-CO" dirty="0" smtClean="0">
                <a:solidFill>
                  <a:srgbClr val="FF0000"/>
                </a:solidFill>
              </a:rPr>
              <a:t>).</a:t>
            </a:r>
          </a:p>
          <a:p>
            <a:pPr algn="just"/>
            <a:r>
              <a:rPr lang="es-CO" dirty="0" smtClean="0"/>
              <a:t> </a:t>
            </a:r>
            <a:r>
              <a:rPr lang="es-CO" dirty="0"/>
              <a:t>Noé era un gigante espiritual, pero una mujer puede perderse incluso en un buen matrimonio. Y entre todas las mujeres de la Biblia, ella ha desaparecido de nuestra vista. Su historia fue enterrada con ella porque la historia que quedó era la de su marido. A pesar de su prueba histórica, no sabemos mucho acerca de ella, ni siquiera su nombre. Su única demanda de fama fue que ella era "la mujer de Noé."</a:t>
            </a:r>
          </a:p>
          <a:p>
            <a:pPr algn="just"/>
            <a:r>
              <a:rPr lang="es-CO" dirty="0"/>
              <a:t>Hablar de la señora de Noé es como hablar de alguien que nunca conocimos. Pero en realidad, hay varias cosas que nosotros sabemos sobre ella. Ella vivió durante una época terrible, era una mujer, que fue una superviviente, y ella era una madre de primera clase, dio a luz a tres hijos, Sem, Cam y Jafet. Sabemos que ella cumplió con su deber, y lo hizo bien</a:t>
            </a:r>
            <a:r>
              <a:rPr lang="es-CO" dirty="0" smtClean="0"/>
              <a:t>.</a:t>
            </a:r>
            <a:endParaRPr lang="es-CO" dirty="0"/>
          </a:p>
        </p:txBody>
      </p:sp>
    </p:spTree>
    <p:extLst>
      <p:ext uri="{BB962C8B-B14F-4D97-AF65-F5344CB8AC3E}">
        <p14:creationId xmlns:p14="http://schemas.microsoft.com/office/powerpoint/2010/main" val="3458018039"/>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52925" y="352926"/>
            <a:ext cx="11309685" cy="6505073"/>
          </a:xfrm>
        </p:spPr>
        <p:txBody>
          <a:bodyPr>
            <a:normAutofit lnSpcReduction="10000"/>
          </a:bodyPr>
          <a:lstStyle/>
          <a:p>
            <a:pPr algn="just"/>
            <a:r>
              <a:rPr lang="es-CO" dirty="0"/>
              <a:t>Este es un principio importante de la Biblia. Mientras que Dios está ocupado por la salvación de las personas, Él también está preocupado por su familia </a:t>
            </a:r>
            <a:r>
              <a:rPr lang="es-CO" dirty="0">
                <a:solidFill>
                  <a:srgbClr val="FF0000"/>
                </a:solidFill>
              </a:rPr>
              <a:t>(Génesis 17:7-27; Deuteronomio 30:19; Salmo 78:1-7, 102:28, 103:17-18, 112:1-2; Hechos 2:38-39; I Corintios 7:14). </a:t>
            </a:r>
            <a:endParaRPr lang="es-CO" dirty="0" smtClean="0">
              <a:solidFill>
                <a:srgbClr val="FF0000"/>
              </a:solidFill>
            </a:endParaRPr>
          </a:p>
          <a:p>
            <a:pPr algn="just"/>
            <a:r>
              <a:rPr lang="es-CO" dirty="0" smtClean="0"/>
              <a:t>Este </a:t>
            </a:r>
            <a:r>
              <a:rPr lang="es-CO" dirty="0"/>
              <a:t>principio se resume mejor en </a:t>
            </a:r>
            <a:r>
              <a:rPr lang="es-CO" dirty="0">
                <a:solidFill>
                  <a:srgbClr val="FF0000"/>
                </a:solidFill>
              </a:rPr>
              <a:t>Hechos 16:31 </a:t>
            </a:r>
            <a:r>
              <a:rPr lang="es-CO" dirty="0"/>
              <a:t>cuando Pablo y Silas le dijeron al carcelero de Filipos: </a:t>
            </a:r>
            <a:r>
              <a:rPr lang="es-CO" dirty="0" smtClean="0"/>
              <a:t>“</a:t>
            </a:r>
            <a:r>
              <a:rPr lang="es-CO" i="1" dirty="0" smtClean="0"/>
              <a:t>Cree </a:t>
            </a:r>
            <a:r>
              <a:rPr lang="es-CO" i="1" dirty="0"/>
              <a:t>en el Señor Jesucristo, y serás salvo - tú y tu </a:t>
            </a:r>
            <a:r>
              <a:rPr lang="es-CO" i="1" dirty="0" smtClean="0"/>
              <a:t>casa</a:t>
            </a:r>
            <a:r>
              <a:rPr lang="es-CO" dirty="0" smtClean="0"/>
              <a:t>”. Dios </a:t>
            </a:r>
            <a:r>
              <a:rPr lang="es-CO" dirty="0"/>
              <a:t>sabía de antemano que sólo ocho personas podrían sobrevivir al Diluvio. Ninguno de la generación de Noé sería convertido por la predicación de Noé. Sin embargo, había algunos creyentes como Matusalén y Lamec que morirían antes de la venida del Diluvio</a:t>
            </a:r>
            <a:r>
              <a:rPr lang="es-CO" dirty="0" smtClean="0"/>
              <a:t>.</a:t>
            </a:r>
          </a:p>
          <a:p>
            <a:pPr lvl="1" algn="just"/>
            <a:r>
              <a:rPr lang="es-CO" sz="2800" dirty="0" smtClean="0"/>
              <a:t>Matusalén vivió 969 años, y murió 6 años antes del diluvio, ayudó a construir el arca 114 años. </a:t>
            </a:r>
          </a:p>
          <a:p>
            <a:pPr lvl="1" algn="just"/>
            <a:r>
              <a:rPr lang="es-CO" sz="2800" dirty="0" smtClean="0"/>
              <a:t>Lamec, vivió 777 años, y murió 5 años antes del diluvio. Ayudó a construir el arca, 115 años,</a:t>
            </a:r>
          </a:p>
          <a:p>
            <a:pPr marL="0" indent="0" algn="just">
              <a:buNone/>
            </a:pPr>
            <a:r>
              <a:rPr lang="es-CO" dirty="0" smtClean="0"/>
              <a:t>Noé también </a:t>
            </a:r>
            <a:r>
              <a:rPr lang="es-CO" dirty="0"/>
              <a:t>tenía que llevar en el arca un mínimo de un macho y una hembra de cada especie, para que sobrevivan contigo. </a:t>
            </a:r>
          </a:p>
        </p:txBody>
      </p:sp>
    </p:spTree>
    <p:extLst>
      <p:ext uri="{BB962C8B-B14F-4D97-AF65-F5344CB8AC3E}">
        <p14:creationId xmlns:p14="http://schemas.microsoft.com/office/powerpoint/2010/main" val="2338034734"/>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9179" y="449179"/>
            <a:ext cx="11357810" cy="6128084"/>
          </a:xfrm>
        </p:spPr>
        <p:txBody>
          <a:bodyPr>
            <a:normAutofit fontScale="92500" lnSpcReduction="10000"/>
          </a:bodyPr>
          <a:lstStyle/>
          <a:p>
            <a:pPr marL="0" indent="0">
              <a:buNone/>
            </a:pPr>
            <a:r>
              <a:rPr lang="es-CO" sz="3200" dirty="0"/>
              <a:t>Había tres categorías. </a:t>
            </a:r>
            <a:endParaRPr lang="es-CO" sz="3200" dirty="0" smtClean="0"/>
          </a:p>
          <a:p>
            <a:pPr lvl="1"/>
            <a:endParaRPr lang="es-CO" sz="3200" dirty="0" smtClean="0"/>
          </a:p>
          <a:p>
            <a:pPr lvl="1" algn="ctr"/>
            <a:r>
              <a:rPr lang="es-CO" sz="3200" dirty="0" smtClean="0"/>
              <a:t>En </a:t>
            </a:r>
            <a:r>
              <a:rPr lang="es-CO" sz="3200" dirty="0"/>
              <a:t>primer lugar, dos de cada especie de ave. </a:t>
            </a:r>
            <a:endParaRPr lang="es-CO" sz="3200" dirty="0" smtClean="0"/>
          </a:p>
          <a:p>
            <a:pPr lvl="1"/>
            <a:r>
              <a:rPr lang="es-CO" sz="3200" dirty="0" smtClean="0"/>
              <a:t>En </a:t>
            </a:r>
            <a:r>
              <a:rPr lang="es-CO" sz="3200" dirty="0"/>
              <a:t>segundo lugar, dos de cada especie de animal. </a:t>
            </a:r>
            <a:endParaRPr lang="es-CO" sz="3200" dirty="0" smtClean="0"/>
          </a:p>
          <a:p>
            <a:pPr lvl="1" algn="just"/>
            <a:r>
              <a:rPr lang="es-CO" sz="3200" dirty="0" smtClean="0"/>
              <a:t>Y </a:t>
            </a:r>
            <a:r>
              <a:rPr lang="es-CO" sz="3200" dirty="0"/>
              <a:t>en tercer lugar, una pareja de cada especie de aves, de ganado y de reptiles, para que puedan sobrevivir. </a:t>
            </a:r>
            <a:r>
              <a:rPr lang="es-CO" sz="3200" dirty="0" smtClean="0"/>
              <a:t>Probablemente </a:t>
            </a:r>
            <a:r>
              <a:rPr lang="es-CO" sz="3200" dirty="0"/>
              <a:t>muchos de estos animales no fueron adultos desarrollados en su totalidad. </a:t>
            </a:r>
            <a:endParaRPr lang="es-CO" sz="3200" dirty="0" smtClean="0"/>
          </a:p>
          <a:p>
            <a:pPr algn="just"/>
            <a:endParaRPr lang="es-CO" sz="3200" dirty="0" smtClean="0"/>
          </a:p>
          <a:p>
            <a:pPr algn="just"/>
            <a:r>
              <a:rPr lang="es-CO" sz="3200" dirty="0" smtClean="0"/>
              <a:t>Como </a:t>
            </a:r>
            <a:r>
              <a:rPr lang="es-CO" sz="3200" dirty="0"/>
              <a:t>hemos visto, el arca tenía el tamaño perfecto para los animales que tenía que llevar</a:t>
            </a:r>
            <a:r>
              <a:rPr lang="es-CO" sz="3200" dirty="0" smtClean="0"/>
              <a:t>.</a:t>
            </a:r>
          </a:p>
          <a:p>
            <a:pPr algn="just"/>
            <a:r>
              <a:rPr lang="es-CO" sz="3200" dirty="0" smtClean="0"/>
              <a:t> </a:t>
            </a:r>
            <a:r>
              <a:rPr lang="es-CO" sz="3200" dirty="0"/>
              <a:t>El énfasis aquí está en las parejas, y más tarde a Noé se le dirá cuántos pares de animales limpios e inmundos él debía llevar</a:t>
            </a:r>
            <a:r>
              <a:rPr lang="es-CO" sz="3200" dirty="0" smtClean="0"/>
              <a:t>.</a:t>
            </a:r>
          </a:p>
          <a:p>
            <a:pPr algn="just"/>
            <a:r>
              <a:rPr lang="es-CO" sz="3200" dirty="0" smtClean="0"/>
              <a:t> </a:t>
            </a:r>
            <a:r>
              <a:rPr lang="es-CO" sz="3200" dirty="0"/>
              <a:t>Dios le dice a Noé que estos animales vendrían a él para mantenerse con vida. </a:t>
            </a:r>
            <a:r>
              <a:rPr lang="es-CO" sz="3200" dirty="0" smtClean="0"/>
              <a:t>Dios traería </a:t>
            </a:r>
            <a:r>
              <a:rPr lang="es-CO" sz="3200" dirty="0"/>
              <a:t>sobrenaturalmente estos animales a Noé. </a:t>
            </a:r>
            <a:endParaRPr lang="es-CO" sz="3200" dirty="0" smtClean="0"/>
          </a:p>
          <a:p>
            <a:pPr algn="just"/>
            <a:endParaRPr lang="es-CO" dirty="0"/>
          </a:p>
        </p:txBody>
      </p:sp>
    </p:spTree>
    <p:extLst>
      <p:ext uri="{BB962C8B-B14F-4D97-AF65-F5344CB8AC3E}">
        <p14:creationId xmlns:p14="http://schemas.microsoft.com/office/powerpoint/2010/main" val="3795696527"/>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46221" y="365125"/>
            <a:ext cx="10515600" cy="1325563"/>
          </a:xfrm>
        </p:spPr>
        <p:style>
          <a:lnRef idx="1">
            <a:schemeClr val="accent1"/>
          </a:lnRef>
          <a:fillRef idx="2">
            <a:schemeClr val="accent1"/>
          </a:fillRef>
          <a:effectRef idx="1">
            <a:schemeClr val="accent1"/>
          </a:effectRef>
          <a:fontRef idx="minor">
            <a:schemeClr val="dk1"/>
          </a:fontRef>
        </p:style>
        <p:txBody>
          <a:bodyPr>
            <a:noAutofit/>
          </a:bodyPr>
          <a:lstStyle/>
          <a:p>
            <a:pPr algn="just"/>
            <a:r>
              <a:rPr lang="es-CO" sz="2800" dirty="0"/>
              <a:t>Los críticos de la Biblia dicen que estos cuatro hombres no habrían tenido tiempo de juntar a todos estos animales, pero no tuvieron que hacerlo. Dios los trajo al arca</a:t>
            </a:r>
            <a:r>
              <a:rPr lang="es-CO" sz="2800" dirty="0" smtClean="0"/>
              <a:t>. Mientras que los hombres se negaron a entrar al arca, los animales irracionales, venían bajo a orden de Dios.</a:t>
            </a:r>
            <a:endParaRPr lang="es-CO" sz="2800" dirty="0"/>
          </a:p>
        </p:txBody>
      </p:sp>
      <p:sp>
        <p:nvSpPr>
          <p:cNvPr id="3" name="Marcador de contenido 2"/>
          <p:cNvSpPr>
            <a:spLocks noGrp="1"/>
          </p:cNvSpPr>
          <p:nvPr>
            <p:ph idx="1"/>
          </p:nvPr>
        </p:nvSpPr>
        <p:spPr>
          <a:xfrm>
            <a:off x="449179" y="5264069"/>
            <a:ext cx="11309684" cy="1473615"/>
          </a:xfrm>
        </p:spPr>
        <p:style>
          <a:lnRef idx="1">
            <a:schemeClr val="accent1"/>
          </a:lnRef>
          <a:fillRef idx="2">
            <a:schemeClr val="accent1"/>
          </a:fillRef>
          <a:effectRef idx="1">
            <a:schemeClr val="accent1"/>
          </a:effectRef>
          <a:fontRef idx="minor">
            <a:schemeClr val="dk1"/>
          </a:fontRef>
        </p:style>
        <p:txBody>
          <a:bodyPr>
            <a:noAutofit/>
          </a:bodyPr>
          <a:lstStyle/>
          <a:p>
            <a:pPr marL="0" indent="0" algn="just">
              <a:buNone/>
            </a:pPr>
            <a:r>
              <a:rPr lang="es-CO" dirty="0"/>
              <a:t>Mientras que los animales sobrenaturalmente llegaron a Noé, el fue responsable de conseguir la comida para ellos. Recoge además toda clase de alimento, y almacénalo, para que a ti y a ellos les sirva de comida. El objetivo era mantener la vida. </a:t>
            </a:r>
          </a:p>
        </p:txBody>
      </p:sp>
      <p:pic>
        <p:nvPicPr>
          <p:cNvPr id="4" name="Imagen 3"/>
          <p:cNvPicPr>
            <a:picLocks noChangeAspect="1"/>
          </p:cNvPicPr>
          <p:nvPr/>
        </p:nvPicPr>
        <p:blipFill>
          <a:blip r:embed="rId2"/>
          <a:stretch>
            <a:fillRect/>
          </a:stretch>
        </p:blipFill>
        <p:spPr>
          <a:xfrm>
            <a:off x="2831167" y="1860884"/>
            <a:ext cx="6096528" cy="3403185"/>
          </a:xfrm>
          <a:prstGeom prst="rect">
            <a:avLst/>
          </a:prstGeom>
        </p:spPr>
      </p:pic>
    </p:spTree>
    <p:extLst>
      <p:ext uri="{BB962C8B-B14F-4D97-AF65-F5344CB8AC3E}">
        <p14:creationId xmlns:p14="http://schemas.microsoft.com/office/powerpoint/2010/main" val="888044620"/>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24589" y="144378"/>
            <a:ext cx="11678653" cy="6713621"/>
          </a:xfrm>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pPr marL="0" indent="0" algn="just">
              <a:buNone/>
            </a:pPr>
            <a:endParaRPr lang="es-CO" dirty="0" smtClean="0"/>
          </a:p>
          <a:p>
            <a:pPr marL="0" indent="0" algn="just">
              <a:buNone/>
            </a:pPr>
            <a:r>
              <a:rPr lang="es-CO" dirty="0" smtClean="0"/>
              <a:t>. </a:t>
            </a:r>
            <a:r>
              <a:rPr lang="es-CO" dirty="0"/>
              <a:t>Dios salvó a Noé del Diluvio y la respuesta afirmativa de Noé es tan simple que podría ser escrita en su lápida. </a:t>
            </a:r>
            <a:r>
              <a:rPr lang="es-CO" dirty="0" smtClean="0">
                <a:solidFill>
                  <a:srgbClr val="FF0000"/>
                </a:solidFill>
              </a:rPr>
              <a:t>Ge.6:22.</a:t>
            </a:r>
            <a:r>
              <a:rPr lang="es-CO" dirty="0">
                <a:solidFill>
                  <a:srgbClr val="FF0000"/>
                </a:solidFill>
              </a:rPr>
              <a:t> </a:t>
            </a:r>
            <a:r>
              <a:rPr lang="es-CO" dirty="0" smtClean="0"/>
              <a:t>En contraste con la sociedad desobediente</a:t>
            </a:r>
            <a:r>
              <a:rPr lang="es-CO" i="1" dirty="0" smtClean="0"/>
              <a:t>, “Noé hizo todo según lo que el señor </a:t>
            </a:r>
            <a:r>
              <a:rPr lang="es-CO" i="1" dirty="0" err="1" smtClean="0"/>
              <a:t>Jesus</a:t>
            </a:r>
            <a:r>
              <a:rPr lang="es-CO" i="1" dirty="0" smtClean="0"/>
              <a:t>, el Dios de la creación y la destrucción, se lo había ordenado” </a:t>
            </a:r>
            <a:r>
              <a:rPr lang="es-CO" dirty="0" smtClean="0">
                <a:solidFill>
                  <a:srgbClr val="FF0000"/>
                </a:solidFill>
              </a:rPr>
              <a:t>(ver también Ge.7:5, 9 y 16; Lucas 17:26-27; I Pedro 3:10; II Pedro 2:6). </a:t>
            </a:r>
          </a:p>
          <a:p>
            <a:pPr algn="just"/>
            <a:r>
              <a:rPr lang="es-CO" sz="3000" dirty="0" smtClean="0"/>
              <a:t>Las tareas encomendadas a él fueron monumentales, y con todas las críticas que debe haber tenido, incluso se podría haber desalentado</a:t>
            </a:r>
            <a:r>
              <a:rPr lang="es-CO" sz="3000" dirty="0"/>
              <a:t>. </a:t>
            </a:r>
            <a:r>
              <a:rPr lang="es-CO" sz="3000" dirty="0" smtClean="0"/>
              <a:t>Decían- “</a:t>
            </a:r>
            <a:r>
              <a:rPr lang="es-CO" sz="3000" b="1" i="1" dirty="0" smtClean="0"/>
              <a:t>Noé </a:t>
            </a:r>
            <a:r>
              <a:rPr lang="es-CO" sz="3000" b="1" i="1" dirty="0"/>
              <a:t>es un descabellado fanático.” El mundo se reía de la locura del iluso anciano</a:t>
            </a:r>
            <a:r>
              <a:rPr lang="es-CO" sz="3000" i="1" dirty="0"/>
              <a:t>. </a:t>
            </a:r>
            <a:r>
              <a:rPr lang="es-CO" sz="3000" b="1" i="1" dirty="0"/>
              <a:t>Pero Noé se mantuvo como una roca en medio de la tempestad. Rodeado por el desdén y el ridículo popular, se distinguió por su santa integridad y por su inconmovible fidelidad. Sus palabras iban acompañadas de </a:t>
            </a:r>
            <a:r>
              <a:rPr lang="es-CO" sz="3000" b="1" i="1" dirty="0" smtClean="0"/>
              <a:t>poder por que lo que decía lo </a:t>
            </a:r>
            <a:r>
              <a:rPr lang="es-CO" sz="3000" b="1" i="1" dirty="0" err="1" smtClean="0"/>
              <a:t>vivia</a:t>
            </a:r>
            <a:r>
              <a:rPr lang="es-CO" sz="3000" b="1" i="1" dirty="0" smtClean="0"/>
              <a:t>, </a:t>
            </a:r>
            <a:r>
              <a:rPr lang="es-CO" sz="3000" b="1" i="1" dirty="0"/>
              <a:t>pues eran la voz de Dios que hablaba a los hombres por medio de su </a:t>
            </a:r>
            <a:r>
              <a:rPr lang="es-CO" sz="3000" b="1" i="1" dirty="0" smtClean="0"/>
              <a:t>siervo, Dios era el arquitecto diseñador y </a:t>
            </a:r>
            <a:r>
              <a:rPr lang="es-CO" sz="3000" b="1" i="1" dirty="0" err="1" smtClean="0"/>
              <a:t>noe</a:t>
            </a:r>
            <a:r>
              <a:rPr lang="es-CO" sz="3000" b="1" i="1" dirty="0" smtClean="0"/>
              <a:t> era el constructor ,que </a:t>
            </a:r>
            <a:r>
              <a:rPr lang="es-CO" sz="3000" b="1" i="1" dirty="0" err="1" smtClean="0"/>
              <a:t>obedecia</a:t>
            </a:r>
            <a:r>
              <a:rPr lang="es-CO" sz="3000" b="1" i="1" dirty="0" smtClean="0"/>
              <a:t> las ordenes de Dios</a:t>
            </a:r>
            <a:r>
              <a:rPr lang="es-CO" sz="3000" b="1" dirty="0" smtClean="0"/>
              <a:t>”.</a:t>
            </a:r>
            <a:endParaRPr lang="es-CO" sz="3000" dirty="0" smtClean="0">
              <a:solidFill>
                <a:srgbClr val="FF0000"/>
              </a:solidFill>
            </a:endParaRPr>
          </a:p>
          <a:p>
            <a:pPr marL="0" indent="0" algn="just">
              <a:buNone/>
            </a:pPr>
            <a:r>
              <a:rPr lang="es-CO" dirty="0" smtClean="0"/>
              <a:t>Pero Noé tenía oídos sordos para ellos, mantenía su vista fija en Dios, y simplemente obedeció paso a paso su mandato, y su obediencia demostró su fe </a:t>
            </a:r>
            <a:r>
              <a:rPr lang="es-CO" dirty="0" smtClean="0">
                <a:solidFill>
                  <a:srgbClr val="FF0000"/>
                </a:solidFill>
              </a:rPr>
              <a:t>(Hebreos 11:7). </a:t>
            </a:r>
            <a:r>
              <a:rPr lang="es-CO" dirty="0" smtClean="0"/>
              <a:t>Es significativo que Dios le dio tan crucial tarea no a un ángel, sino a un solo hombre. Y su obediencia quedó registrada para nosotros hoy. </a:t>
            </a:r>
          </a:p>
        </p:txBody>
      </p:sp>
    </p:spTree>
    <p:extLst>
      <p:ext uri="{BB962C8B-B14F-4D97-AF65-F5344CB8AC3E}">
        <p14:creationId xmlns:p14="http://schemas.microsoft.com/office/powerpoint/2010/main" val="3391998038"/>
      </p:ext>
    </p:extLst>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b="1" dirty="0" smtClean="0"/>
              <a:t>CONCLUCION</a:t>
            </a:r>
            <a:endParaRPr lang="es-CO" b="1" dirty="0"/>
          </a:p>
        </p:txBody>
      </p:sp>
      <p:sp>
        <p:nvSpPr>
          <p:cNvPr id="3" name="Marcador de contenido 2"/>
          <p:cNvSpPr>
            <a:spLocks noGrp="1"/>
          </p:cNvSpPr>
          <p:nvPr>
            <p:ph idx="1"/>
          </p:nvPr>
        </p:nvSpPr>
        <p:spPr>
          <a:xfrm>
            <a:off x="240631" y="1411705"/>
            <a:ext cx="11758863" cy="5213684"/>
          </a:xfrm>
        </p:spPr>
        <p:style>
          <a:lnRef idx="1">
            <a:schemeClr val="accent6"/>
          </a:lnRef>
          <a:fillRef idx="2">
            <a:schemeClr val="accent6"/>
          </a:fillRef>
          <a:effectRef idx="1">
            <a:schemeClr val="accent6"/>
          </a:effectRef>
          <a:fontRef idx="minor">
            <a:schemeClr val="dk1"/>
          </a:fontRef>
        </p:style>
        <p:txBody>
          <a:bodyPr>
            <a:normAutofit fontScale="70000" lnSpcReduction="20000"/>
          </a:bodyPr>
          <a:lstStyle/>
          <a:p>
            <a:r>
              <a:rPr lang="es-CO" sz="4000" dirty="0" smtClean="0">
                <a:solidFill>
                  <a:srgbClr val="FF0000"/>
                </a:solidFill>
              </a:rPr>
              <a:t>Romanos 8:1</a:t>
            </a:r>
            <a:r>
              <a:rPr lang="es-CO" sz="4000" dirty="0" smtClean="0"/>
              <a:t>: “Ahora, pues, ninguna condenación hay para los que están en Cristo Jesús, los que no andan conforme a la carne, sino conforme al Espíritu</a:t>
            </a:r>
            <a:r>
              <a:rPr lang="es-CO" sz="4000" dirty="0" smtClean="0"/>
              <a:t>.”</a:t>
            </a:r>
          </a:p>
          <a:p>
            <a:r>
              <a:rPr lang="es-CO" sz="4000" dirty="0">
                <a:solidFill>
                  <a:srgbClr val="FF0000"/>
                </a:solidFill>
              </a:rPr>
              <a:t>2 pedro 3:10. </a:t>
            </a:r>
            <a:r>
              <a:rPr lang="es-CO" sz="4000" dirty="0" smtClean="0">
                <a:solidFill>
                  <a:srgbClr val="FF0000"/>
                </a:solidFill>
              </a:rPr>
              <a:t>“</a:t>
            </a:r>
            <a:r>
              <a:rPr lang="es-CO" sz="4000" dirty="0" smtClean="0"/>
              <a:t>Pero </a:t>
            </a:r>
            <a:r>
              <a:rPr lang="es-CO" sz="4000" dirty="0"/>
              <a:t>el día del Señor vendrá como ladrón en la </a:t>
            </a:r>
            <a:r>
              <a:rPr lang="es-CO" sz="4000" dirty="0" smtClean="0"/>
              <a:t>noche”</a:t>
            </a:r>
          </a:p>
          <a:p>
            <a:r>
              <a:rPr lang="es-CO" sz="4000" dirty="0" smtClean="0"/>
              <a:t>Queda bien claro </a:t>
            </a:r>
            <a:r>
              <a:rPr lang="es-CO" sz="4000" dirty="0" err="1" smtClean="0"/>
              <a:t>segun</a:t>
            </a:r>
            <a:r>
              <a:rPr lang="es-CO" sz="4000" dirty="0" smtClean="0"/>
              <a:t> lo dice el apóstol Pablo, que los que están en cristo no son condenados ,esto quiere decir que los que estaban dentro del arca la cual representa a cristo serán salvos de la destrucción en el diluvio ,y el apóstol pedro nos dice que el día del Señor vendrá como ladrón en la noche la pegunta es , ¿ para quienes vendría como ladrón en la noche para los que estaban dentro del arca o fuera de ella? Queda demostrado que los que le creyeron a Dios y entregaron s vida a cristo como lo hicieron Noé y su familia no fueron sorprendidos por el </a:t>
            </a:r>
            <a:r>
              <a:rPr lang="es-CO" sz="4000" dirty="0" err="1" smtClean="0"/>
              <a:t>dilubio</a:t>
            </a:r>
            <a:r>
              <a:rPr lang="es-CO" sz="4000" dirty="0" smtClean="0"/>
              <a:t> como </a:t>
            </a:r>
            <a:r>
              <a:rPr lang="es-CO" sz="4000" dirty="0" err="1" smtClean="0"/>
              <a:t>ladron</a:t>
            </a:r>
            <a:r>
              <a:rPr lang="es-CO" sz="4000" dirty="0" smtClean="0"/>
              <a:t> en la noche por que lo estaban esperando.</a:t>
            </a:r>
            <a:r>
              <a:rPr lang="es-CO" sz="4000" dirty="0"/>
              <a:t> </a:t>
            </a:r>
            <a:endParaRPr lang="es-CO" sz="4000" dirty="0" smtClean="0"/>
          </a:p>
          <a:p>
            <a:r>
              <a:rPr lang="es-CO" sz="4000" dirty="0" smtClean="0"/>
              <a:t>Mas los que no creyeron en el llamado de Dios y esperaron su cumplimiento para creer y prepararse para aque</a:t>
            </a:r>
            <a:r>
              <a:rPr lang="es-CO" sz="4000" dirty="0" smtClean="0"/>
              <a:t>llos si los sorprendió .</a:t>
            </a:r>
            <a:endParaRPr lang="es-CO" sz="4000" dirty="0" smtClean="0"/>
          </a:p>
          <a:p>
            <a:endParaRPr lang="es-CO" dirty="0" smtClean="0"/>
          </a:p>
        </p:txBody>
      </p:sp>
    </p:spTree>
    <p:extLst>
      <p:ext uri="{BB962C8B-B14F-4D97-AF65-F5344CB8AC3E}">
        <p14:creationId xmlns:p14="http://schemas.microsoft.com/office/powerpoint/2010/main" val="2509001300"/>
      </p:ext>
    </p:extLst>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36884" y="288758"/>
            <a:ext cx="11534274" cy="6272463"/>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r>
              <a:rPr lang="es-CO" dirty="0" smtClean="0"/>
              <a:t>Mi </a:t>
            </a:r>
            <a:r>
              <a:rPr lang="es-CO" dirty="0" err="1" smtClean="0"/>
              <a:t>deceo</a:t>
            </a:r>
            <a:r>
              <a:rPr lang="es-CO" dirty="0" smtClean="0"/>
              <a:t> y oración es que el contenido de este tema se a de grande </a:t>
            </a:r>
            <a:r>
              <a:rPr lang="es-CO" dirty="0" err="1"/>
              <a:t>B</a:t>
            </a:r>
            <a:r>
              <a:rPr lang="es-CO" dirty="0" err="1" smtClean="0"/>
              <a:t>endicion</a:t>
            </a:r>
            <a:r>
              <a:rPr lang="es-CO" dirty="0" smtClean="0"/>
              <a:t> para cada uno ya que lo sucedido en el diluvio se repetirá nuevamente en la segunda venida de cristo , el Señor </a:t>
            </a:r>
            <a:r>
              <a:rPr lang="es-CO" dirty="0" err="1" smtClean="0"/>
              <a:t>jesus</a:t>
            </a:r>
            <a:r>
              <a:rPr lang="es-CO" dirty="0" smtClean="0"/>
              <a:t> dijo </a:t>
            </a:r>
            <a:r>
              <a:rPr lang="es-CO" dirty="0"/>
              <a:t>en </a:t>
            </a:r>
            <a:r>
              <a:rPr lang="es-CO" dirty="0" smtClean="0">
                <a:solidFill>
                  <a:srgbClr val="FF0000"/>
                </a:solidFill>
              </a:rPr>
              <a:t>MATEO 24:37</a:t>
            </a:r>
            <a:r>
              <a:rPr lang="es-CO" dirty="0"/>
              <a:t>.</a:t>
            </a:r>
            <a:endParaRPr lang="es-CO" dirty="0" smtClean="0"/>
          </a:p>
          <a:p>
            <a:pPr algn="ctr"/>
            <a:r>
              <a:rPr lang="es-CO" dirty="0" smtClean="0"/>
              <a:t> </a:t>
            </a:r>
            <a:r>
              <a:rPr lang="es-CO" dirty="0"/>
              <a:t>C</a:t>
            </a:r>
            <a:r>
              <a:rPr lang="es-CO" dirty="0" smtClean="0"/>
              <a:t>omo </a:t>
            </a:r>
            <a:r>
              <a:rPr lang="es-CO" dirty="0"/>
              <a:t>en los días de Noé, así será la venida del Hijo del Hombre</a:t>
            </a:r>
            <a:r>
              <a:rPr lang="es-CO" dirty="0" smtClean="0"/>
              <a:t>. </a:t>
            </a:r>
            <a:r>
              <a:rPr lang="es-CO" dirty="0"/>
              <a:t>Porque como en los días antes del diluvio estaban comiendo y bebiendo, casándose y dando en casamiento, hasta el día en que Noé entró en el arca</a:t>
            </a:r>
            <a:r>
              <a:rPr lang="es-CO" dirty="0" smtClean="0"/>
              <a:t>, </a:t>
            </a:r>
            <a:r>
              <a:rPr lang="es-CO" dirty="0"/>
              <a:t>y no entendieron hasta que vino el diluvio y se los llevó a todos, así será también la venida del Hijo del Hombre</a:t>
            </a:r>
            <a:r>
              <a:rPr lang="es-CO" dirty="0" smtClean="0"/>
              <a:t>.</a:t>
            </a:r>
          </a:p>
          <a:p>
            <a:pPr marL="0" indent="0" algn="ctr">
              <a:buNone/>
            </a:pPr>
            <a:endParaRPr lang="es-CO" dirty="0" smtClean="0"/>
          </a:p>
          <a:p>
            <a:pPr algn="ctr"/>
            <a:r>
              <a:rPr lang="es-CO" dirty="0" smtClean="0"/>
              <a:t>De </a:t>
            </a:r>
            <a:r>
              <a:rPr lang="es-CO" dirty="0" err="1" smtClean="0"/>
              <a:t>hai</a:t>
            </a:r>
            <a:r>
              <a:rPr lang="es-CO" dirty="0" smtClean="0"/>
              <a:t> la importancia de </a:t>
            </a:r>
            <a:r>
              <a:rPr lang="es-CO" dirty="0" err="1" smtClean="0"/>
              <a:t>cerle</a:t>
            </a:r>
            <a:r>
              <a:rPr lang="es-CO" dirty="0" smtClean="0"/>
              <a:t> a Dios y prepararnos por que la segunda venida de cristo esta cerca </a:t>
            </a:r>
            <a:r>
              <a:rPr lang="es-CO" dirty="0" err="1" smtClean="0"/>
              <a:t>segun</a:t>
            </a:r>
            <a:r>
              <a:rPr lang="es-CO" dirty="0" smtClean="0"/>
              <a:t> lo </a:t>
            </a:r>
            <a:r>
              <a:rPr lang="es-CO" dirty="0" err="1" smtClean="0"/>
              <a:t>prometio</a:t>
            </a:r>
            <a:r>
              <a:rPr lang="es-CO" dirty="0" smtClean="0"/>
              <a:t>.</a:t>
            </a:r>
          </a:p>
          <a:p>
            <a:pPr algn="ctr"/>
            <a:endParaRPr lang="es-CO" b="1" dirty="0" smtClean="0"/>
          </a:p>
          <a:p>
            <a:pPr algn="ctr"/>
            <a:r>
              <a:rPr lang="es-CO" b="1" dirty="0" smtClean="0"/>
              <a:t>BENDICIONES PARA TODOS Y PREPARENCE CRITO VIENE PRONTO. AMEN VEN SEÑOR JESUS</a:t>
            </a:r>
          </a:p>
          <a:p>
            <a:pPr marL="0" indent="0" algn="ctr">
              <a:buNone/>
            </a:pPr>
            <a:endParaRPr lang="es-CO" b="1" dirty="0"/>
          </a:p>
          <a:p>
            <a:pPr algn="ctr"/>
            <a:endParaRPr lang="es-CO" dirty="0"/>
          </a:p>
          <a:p>
            <a:pPr algn="ctr"/>
            <a:endParaRPr lang="es-CO" dirty="0"/>
          </a:p>
        </p:txBody>
      </p:sp>
    </p:spTree>
    <p:extLst>
      <p:ext uri="{BB962C8B-B14F-4D97-AF65-F5344CB8AC3E}">
        <p14:creationId xmlns:p14="http://schemas.microsoft.com/office/powerpoint/2010/main" val="3163228491"/>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2630</TotalTime>
  <Words>6725</Words>
  <Application>Microsoft Office PowerPoint</Application>
  <PresentationFormat>Panorámica</PresentationFormat>
  <Paragraphs>130</Paragraphs>
  <Slides>35</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35</vt:i4>
      </vt:variant>
    </vt:vector>
  </HeadingPairs>
  <TitlesOfParts>
    <vt:vector size="39" baseType="lpstr">
      <vt:lpstr>Arial</vt:lpstr>
      <vt:lpstr>Calibri</vt:lpstr>
      <vt:lpstr>Calibri Light</vt:lpstr>
      <vt:lpstr>Tema de Office</vt:lpstr>
      <vt:lpstr>EL ARCA DE NOÉ COMO SIMBOLO DE CRISTO</vt:lpstr>
      <vt:lpstr>Introducción.</vt:lpstr>
      <vt:lpstr>Presentación de PowerPoint</vt:lpstr>
      <vt:lpstr>Presentación de PowerPoint</vt:lpstr>
      <vt:lpstr>Presentación de PowerPoint</vt:lpstr>
      <vt:lpstr>En este relato de Ge.6, no aparece que Dios le haya repetido la orden de construir el arca, a Noé, a pesar de todos los detalles, no los olvidó, el Espíritu Santo grabó en la mente de este santo hombre, las medidas y todo lo relacionado con la orden, que al final del tiempo de 120 años de gracias  que tenía disponible, Ge.6. 22 dice: “Noé lo hizo así; todo lo hizo conforme a lo que Dios había mandado”.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Una ves que el arca estuvo terminada en su estructura, así como lo hace el constructor de una casa, lo último que hace es pintarla, Noé y sus hijos le dieron el último retoque con brea, por dentro y por fuera, una especie de colada espesa, negra, para taparle las aniones de una tabla con la otra y taparte los poros, hasta que quedó totalmente revestida de brea, “impermeabilizada”, como Dios lo había ordenado.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Los críticos de la Biblia dicen que estos cuatro hombres no habrían tenido tiempo de juntar a todos estos animales, pero no tuvieron que hacerlo. Dios los trajo al arca. Mientras que los hombres se negaron a entrar al arca, los animales irracionales, venían bajo a orden de Dios.</vt:lpstr>
      <vt:lpstr>Presentación de PowerPoint</vt:lpstr>
      <vt:lpstr>CONCLUCION</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ARCA DE NOÉ VS CRISTO</dc:title>
  <dc:creator>Usuario de Windows</dc:creator>
  <cp:lastModifiedBy>Usuario de Windows</cp:lastModifiedBy>
  <cp:revision>179</cp:revision>
  <dcterms:created xsi:type="dcterms:W3CDTF">2019-06-28T14:07:22Z</dcterms:created>
  <dcterms:modified xsi:type="dcterms:W3CDTF">2019-07-20T22:43:14Z</dcterms:modified>
</cp:coreProperties>
</file>